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15"/>
  </p:notesMasterIdLst>
  <p:sldIdLst>
    <p:sldId id="256" r:id="rId2"/>
    <p:sldId id="293" r:id="rId3"/>
    <p:sldId id="301" r:id="rId4"/>
    <p:sldId id="298" r:id="rId5"/>
    <p:sldId id="299" r:id="rId6"/>
    <p:sldId id="295" r:id="rId7"/>
    <p:sldId id="297" r:id="rId8"/>
    <p:sldId id="319" r:id="rId9"/>
    <p:sldId id="311" r:id="rId10"/>
    <p:sldId id="310" r:id="rId11"/>
    <p:sldId id="313" r:id="rId12"/>
    <p:sldId id="317" r:id="rId13"/>
    <p:sldId id="31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295D8-C878-4B31-A951-88EBAE493723}" type="datetimeFigureOut">
              <a:rPr lang="es-UY" smtClean="0"/>
              <a:t>13/8/2026</a:t>
            </a:fld>
            <a:endParaRPr lang="es-UY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40F4B-D0AC-4241-8A78-1416DA50B9BE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811353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40F4B-D0AC-4241-8A78-1416DA50B9BE}" type="slidenum">
              <a:rPr lang="es-UY" smtClean="0"/>
              <a:t>1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4172363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4340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04538-56F2-4615-A4DE-D9BAC7BAC755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203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E4794-0209-4B08-A692-D87E38509276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711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05784-66F2-46DB-9C06-3CA39ADED449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237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CC10E-C192-485D-9FAE-E87C3E1E7865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057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5E2EC-76BD-46F2-B9F7-CBF07CB3FF15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42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EF7F-2E50-4EB8-ACE2-AF56D2C3884B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057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5083-6B03-46DE-8788-FE86D59C2176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413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C1BE-546A-4036-BC41-6A68DD7633DC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457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C866-BF9E-4DC5-AA2E-CDCE60DBB26F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686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5316-88A4-447C-8525-29E6E0273F5B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09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32C6A-2B6C-4233-A85C-84C842A031AC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32146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3249D-8367-462F-8B05-30C3A9E841E0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7902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C90BE-5939-4FB3-B9C4-02C6F01860AC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5750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396BD-FFB3-41CD-B659-4C5166500BAE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252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10C3F-AD17-43C3-AD07-9B3B5EBC94DB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820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D7A1-A0E3-4495-9670-46F8060ADF2E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895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15D1D-769E-446C-9C11-837D480AC443}" type="datetime1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Dra. Nathalie Noechwicz Chillik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204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59131" y="844731"/>
            <a:ext cx="7527744" cy="1149532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i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APORTES DE LA MEDIACIÓN </a:t>
            </a:r>
            <a:br>
              <a:rPr lang="es-ES" b="1" i="1" dirty="0" smtClean="0">
                <a:solidFill>
                  <a:schemeClr val="accent3"/>
                </a:solidFill>
                <a:latin typeface="Garamond" panose="02020404030301010803" pitchFamily="18" charset="0"/>
              </a:rPr>
            </a:br>
            <a:r>
              <a:rPr lang="es-ES" b="1" i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AL DERECHO DE FAMILIA</a:t>
            </a:r>
            <a:endParaRPr lang="es-UY" b="1" i="1" dirty="0">
              <a:solidFill>
                <a:schemeClr val="accent3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4293326" y="6270172"/>
            <a:ext cx="7689668" cy="605246"/>
          </a:xfrm>
        </p:spPr>
        <p:txBody>
          <a:bodyPr/>
          <a:lstStyle/>
          <a:p>
            <a:r>
              <a:rPr lang="en-US" sz="1400" b="1" dirty="0" smtClean="0">
                <a:solidFill>
                  <a:schemeClr val="tx2"/>
                </a:solidFill>
              </a:rPr>
              <a:t>Mag. Nathalie </a:t>
            </a:r>
            <a:r>
              <a:rPr lang="en-US" sz="1400" b="1" dirty="0" err="1" smtClean="0">
                <a:solidFill>
                  <a:schemeClr val="tx2"/>
                </a:solidFill>
              </a:rPr>
              <a:t>Noechwicz</a:t>
            </a:r>
            <a:r>
              <a:rPr lang="en-US" sz="1400" b="1" dirty="0" smtClean="0">
                <a:solidFill>
                  <a:schemeClr val="tx2"/>
                </a:solidFill>
              </a:rPr>
              <a:t> </a:t>
            </a:r>
            <a:r>
              <a:rPr lang="en-US" sz="1400" b="1" dirty="0" err="1" smtClean="0">
                <a:solidFill>
                  <a:schemeClr val="tx2"/>
                </a:solidFill>
              </a:rPr>
              <a:t>Chillik</a:t>
            </a:r>
            <a:endParaRPr lang="en-US" sz="1400" b="1" dirty="0" smtClean="0">
              <a:solidFill>
                <a:schemeClr val="tx2"/>
              </a:solidFill>
            </a:endParaRPr>
          </a:p>
          <a:p>
            <a:r>
              <a:rPr lang="en-US" sz="1400" b="1" dirty="0" smtClean="0">
                <a:solidFill>
                  <a:schemeClr val="tx2"/>
                </a:solidFill>
              </a:rPr>
              <a:t>nathalienoechwicz@gmail.com</a:t>
            </a:r>
          </a:p>
          <a:p>
            <a:endParaRPr lang="en-US" sz="1200" dirty="0" smtClean="0"/>
          </a:p>
          <a:p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7869" y="152672"/>
            <a:ext cx="2905125" cy="12668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403" y="2442147"/>
            <a:ext cx="5713831" cy="3488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9608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800" b="1" i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MEDIACIÓN</a:t>
            </a:r>
            <a:endParaRPr lang="es-UY" sz="4800" b="1" i="1" dirty="0">
              <a:solidFill>
                <a:schemeClr val="accent3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63651" y="1905001"/>
            <a:ext cx="8281115" cy="459593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buFont typeface="Candara" pitchFamily="32" charset="0"/>
              <a:buNone/>
              <a:defRPr/>
            </a:pPr>
            <a:r>
              <a:rPr lang="en-GB" sz="2200" dirty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rPr>
              <a:t>PROCESO DE COMUNICACIÓN ENTRE LAS PARTES EN CONFLICTO, </a:t>
            </a:r>
          </a:p>
          <a:p>
            <a:pPr algn="just">
              <a:lnSpc>
                <a:spcPct val="150000"/>
              </a:lnSpc>
              <a:buFont typeface="Candara" pitchFamily="32" charset="0"/>
              <a:buNone/>
              <a:defRPr/>
            </a:pPr>
            <a:r>
              <a:rPr lang="en-GB" sz="2200" dirty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rPr>
              <a:t>EN EL QUE UN MEDIADOR IMPARCIAL, PROCURARÁ QUE LAS </a:t>
            </a:r>
          </a:p>
          <a:p>
            <a:pPr algn="just">
              <a:lnSpc>
                <a:spcPct val="150000"/>
              </a:lnSpc>
              <a:buFont typeface="Candara" pitchFamily="32" charset="0"/>
              <a:buNone/>
              <a:defRPr/>
            </a:pPr>
            <a:r>
              <a:rPr lang="en-GB" sz="2200" dirty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rPr>
              <a:t>PERSONAS IMPLICADAS PUEDAN LLEGAR POR ELLAS MISMAS,</a:t>
            </a:r>
          </a:p>
          <a:p>
            <a:pPr algn="just">
              <a:lnSpc>
                <a:spcPct val="150000"/>
              </a:lnSpc>
              <a:buFont typeface="Candara" pitchFamily="32" charset="0"/>
              <a:buNone/>
              <a:defRPr/>
            </a:pPr>
            <a:r>
              <a:rPr lang="en-GB" sz="2200" dirty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rPr>
              <a:t>A UN ACUERDO QUE LES PERMITA RECOMPONER LA RELACIÓN.</a:t>
            </a:r>
          </a:p>
          <a:p>
            <a:pPr algn="just">
              <a:lnSpc>
                <a:spcPct val="93000"/>
              </a:lnSpc>
              <a:buFont typeface="Candara" pitchFamily="32" charset="0"/>
              <a:buNone/>
              <a:defRPr/>
            </a:pPr>
            <a:endParaRPr lang="en-GB" dirty="0" smtClean="0">
              <a:solidFill>
                <a:schemeClr val="accent3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algn="just">
              <a:lnSpc>
                <a:spcPct val="93000"/>
              </a:lnSpc>
              <a:buFont typeface="Candara" pitchFamily="32" charset="0"/>
              <a:buNone/>
              <a:defRPr/>
            </a:pPr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rPr>
              <a:t>	</a:t>
            </a:r>
          </a:p>
          <a:p>
            <a:pPr algn="just">
              <a:lnSpc>
                <a:spcPct val="93000"/>
              </a:lnSpc>
              <a:buFont typeface="Candara" pitchFamily="32" charset="0"/>
              <a:buNone/>
              <a:defRPr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rPr>
              <a:t>											EDUARD VINYAMATA, 2003</a:t>
            </a:r>
            <a:endParaRPr lang="en-GB" dirty="0">
              <a:solidFill>
                <a:schemeClr val="accent3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s-UY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080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PRINCIPIOS FUNDAMENTALES</a:t>
            </a:r>
            <a:endParaRPr lang="es-UY" b="1" dirty="0">
              <a:solidFill>
                <a:schemeClr val="accent3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1738648"/>
            <a:ext cx="8915400" cy="4172574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400" dirty="0">
                <a:latin typeface="Garamond" panose="02020404030301010803" pitchFamily="18" charset="0"/>
              </a:rPr>
              <a:t>VOLUNTARIA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400" dirty="0">
                <a:latin typeface="Garamond" panose="02020404030301010803" pitchFamily="18" charset="0"/>
              </a:rPr>
              <a:t>AUTOCOMPOSITIVA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400" dirty="0">
                <a:latin typeface="Garamond" panose="02020404030301010803" pitchFamily="18" charset="0"/>
              </a:rPr>
              <a:t>COOPERATIVA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400" dirty="0">
                <a:latin typeface="Garamond" panose="02020404030301010803" pitchFamily="18" charset="0"/>
              </a:rPr>
              <a:t>CONFIDENCIAL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400" dirty="0" smtClean="0">
                <a:latin typeface="Garamond" panose="02020404030301010803" pitchFamily="18" charset="0"/>
              </a:rPr>
              <a:t>FLEXIBLE </a:t>
            </a:r>
            <a:r>
              <a:rPr lang="es-ES" sz="2400" dirty="0">
                <a:latin typeface="Garamond" panose="02020404030301010803" pitchFamily="18" charset="0"/>
              </a:rPr>
              <a:t>E </a:t>
            </a:r>
            <a:r>
              <a:rPr lang="es-ES" sz="2400" dirty="0" smtClean="0">
                <a:latin typeface="Garamond" panose="02020404030301010803" pitchFamily="18" charset="0"/>
              </a:rPr>
              <a:t>INFORMAL</a:t>
            </a:r>
            <a:endParaRPr lang="es-ES" sz="2400" dirty="0"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400" dirty="0">
                <a:latin typeface="Garamond" panose="02020404030301010803" pitchFamily="18" charset="0"/>
              </a:rPr>
              <a:t>CENTRADA EN EL FUTURO</a:t>
            </a:r>
            <a:endParaRPr lang="es-UY" sz="2400" dirty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s-UY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62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2279560" y="669701"/>
            <a:ext cx="7321639" cy="1043189"/>
          </a:xfrm>
        </p:spPr>
        <p:txBody>
          <a:bodyPr>
            <a:normAutofit fontScale="90000"/>
          </a:bodyPr>
          <a:lstStyle/>
          <a:p>
            <a:r>
              <a:rPr lang="es-UY" sz="3800" b="1" dirty="0">
                <a:latin typeface="Garamond" panose="02020404030301010803" pitchFamily="18" charset="0"/>
              </a:rPr>
              <a:t>I</a:t>
            </a:r>
            <a:r>
              <a:rPr lang="es-UY" sz="3800" b="1" dirty="0" smtClean="0">
                <a:latin typeface="Garamond" panose="02020404030301010803" pitchFamily="18" charset="0"/>
              </a:rPr>
              <a:t>. ESCUELA LINEAL (Harvard) </a:t>
            </a:r>
            <a:r>
              <a:rPr lang="es-UY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s-UY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es-UY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584101" y="1712890"/>
            <a:ext cx="7701567" cy="4649274"/>
          </a:xfrm>
        </p:spPr>
        <p:txBody>
          <a:bodyPr>
            <a:normAutofit fontScale="85000" lnSpcReduction="10000"/>
          </a:bodyPr>
          <a:lstStyle/>
          <a:p>
            <a:pPr marL="114300" indent="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None/>
            </a:pP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La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Mediación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es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una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negociación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colaborativa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facilitada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por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un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tercero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imparcial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orientada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al </a:t>
            </a:r>
            <a:r>
              <a:rPr lang="en-GB" sz="2800" b="1" dirty="0" err="1">
                <a:solidFill>
                  <a:srgbClr val="0070C0"/>
                </a:solidFill>
                <a:latin typeface="Garamond" panose="02020404030301010803" pitchFamily="18" charset="0"/>
              </a:rPr>
              <a:t>acuerdo</a:t>
            </a:r>
            <a:r>
              <a:rPr lang="en-GB" sz="2800" dirty="0">
                <a:solidFill>
                  <a:srgbClr val="0070C0"/>
                </a:solidFill>
                <a:latin typeface="Garamond" panose="02020404030301010803" pitchFamily="18" charset="0"/>
              </a:rPr>
              <a:t>.</a:t>
            </a:r>
          </a:p>
          <a:p>
            <a:pPr marL="114300" indent="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None/>
            </a:pPr>
            <a:r>
              <a:rPr lang="en-GB" sz="2800" b="1" dirty="0" smtClean="0">
                <a:solidFill>
                  <a:srgbClr val="0070C0"/>
                </a:solidFill>
                <a:latin typeface="Garamond" panose="02020404030301010803" pitchFamily="18" charset="0"/>
              </a:rPr>
              <a:t>PRINCIPIOS:</a:t>
            </a:r>
            <a:endParaRPr lang="en-GB" sz="2800" b="1" dirty="0">
              <a:solidFill>
                <a:srgbClr val="0070C0"/>
              </a:solidFill>
              <a:latin typeface="Garamond" panose="02020404030301010803" pitchFamily="18" charset="0"/>
            </a:endParaRPr>
          </a:p>
          <a:p>
            <a:pPr marL="628650" indent="-51435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+mj-lt"/>
              <a:buAutoNum type="arabicPeriod"/>
            </a:pP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Separar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a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las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personas del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problema</a:t>
            </a:r>
            <a:endParaRPr lang="en-GB" sz="2800" dirty="0">
              <a:solidFill>
                <a:schemeClr val="bg2">
                  <a:lumMod val="25000"/>
                </a:schemeClr>
              </a:solidFill>
              <a:latin typeface="Garamond" panose="02020404030301010803" pitchFamily="18" charset="0"/>
            </a:endParaRPr>
          </a:p>
          <a:p>
            <a:pPr marL="628650" indent="-51435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+mj-lt"/>
              <a:buAutoNum type="arabicPeriod"/>
            </a:pP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Diferencias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entre </a:t>
            </a:r>
            <a:r>
              <a:rPr lang="en-GB" sz="2800" dirty="0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POSICIÓN-INTERES-NECESIDAD</a:t>
            </a:r>
            <a:endParaRPr lang="en-GB" sz="2800" dirty="0">
              <a:solidFill>
                <a:schemeClr val="bg2">
                  <a:lumMod val="25000"/>
                </a:schemeClr>
              </a:solidFill>
              <a:latin typeface="Garamond" panose="02020404030301010803" pitchFamily="18" charset="0"/>
            </a:endParaRPr>
          </a:p>
          <a:p>
            <a:pPr marL="628650" indent="-51435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+mj-lt"/>
              <a:buAutoNum type="arabicPeriod"/>
            </a:pP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Inventar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opciones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de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mutua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beneficio</a:t>
            </a:r>
            <a:r>
              <a:rPr lang="en-GB" sz="2800" dirty="0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( MAAN y PAAN)</a:t>
            </a:r>
          </a:p>
          <a:p>
            <a:pPr marL="628650" indent="-51435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+mj-lt"/>
              <a:buAutoNum type="arabicPeriod"/>
            </a:pP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Basar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las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decisiones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en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criterios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en-GB" sz="28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objetivos</a:t>
            </a:r>
            <a:endParaRPr lang="en-GB" sz="2800" dirty="0">
              <a:solidFill>
                <a:schemeClr val="bg2">
                  <a:lumMod val="25000"/>
                </a:schemeClr>
              </a:solidFill>
              <a:latin typeface="Garamond" panose="02020404030301010803" pitchFamily="18" charset="0"/>
            </a:endParaRPr>
          </a:p>
          <a:p>
            <a:endParaRPr lang="es-UY" dirty="0"/>
          </a:p>
        </p:txBody>
      </p:sp>
      <p:sp>
        <p:nvSpPr>
          <p:cNvPr id="4" name="Rectángulo 3"/>
          <p:cNvSpPr/>
          <p:nvPr/>
        </p:nvSpPr>
        <p:spPr>
          <a:xfrm rot="20464188">
            <a:off x="9729429" y="1617005"/>
            <a:ext cx="1682966" cy="203836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UY" sz="2600" b="1" dirty="0" smtClean="0">
                <a:solidFill>
                  <a:srgbClr val="0070C0"/>
                </a:solidFill>
              </a:rPr>
              <a:t>Roger</a:t>
            </a:r>
          </a:p>
          <a:p>
            <a:pPr algn="ctr"/>
            <a:r>
              <a:rPr lang="es-UY" sz="2600" b="1" dirty="0" smtClean="0">
                <a:solidFill>
                  <a:srgbClr val="0070C0"/>
                </a:solidFill>
              </a:rPr>
              <a:t>Fisher </a:t>
            </a:r>
          </a:p>
          <a:p>
            <a:pPr algn="ctr"/>
            <a:r>
              <a:rPr lang="es-UY" sz="2600" b="1" dirty="0" smtClean="0">
                <a:solidFill>
                  <a:srgbClr val="0070C0"/>
                </a:solidFill>
              </a:rPr>
              <a:t>y </a:t>
            </a:r>
          </a:p>
          <a:p>
            <a:pPr algn="ctr"/>
            <a:r>
              <a:rPr lang="es-UY" sz="2600" b="1" dirty="0" smtClean="0">
                <a:solidFill>
                  <a:srgbClr val="0070C0"/>
                </a:solidFill>
              </a:rPr>
              <a:t>William </a:t>
            </a:r>
            <a:r>
              <a:rPr lang="es-UY" sz="2600" b="1" dirty="0" err="1">
                <a:solidFill>
                  <a:srgbClr val="0070C0"/>
                </a:solidFill>
              </a:rPr>
              <a:t>Ury</a:t>
            </a:r>
            <a:endParaRPr lang="es-UY" sz="2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2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1725769" y="476518"/>
            <a:ext cx="9079606" cy="1287888"/>
          </a:xfrm>
        </p:spPr>
        <p:txBody>
          <a:bodyPr>
            <a:normAutofit fontScale="90000"/>
          </a:bodyPr>
          <a:lstStyle/>
          <a:p>
            <a:r>
              <a:rPr lang="es-UY" sz="4000" b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II. </a:t>
            </a:r>
            <a:r>
              <a:rPr lang="es-UY" sz="4000" b="1" dirty="0">
                <a:solidFill>
                  <a:srgbClr val="00B050"/>
                </a:solidFill>
                <a:latin typeface="Garamond" panose="02020404030301010803" pitchFamily="18" charset="0"/>
              </a:rPr>
              <a:t>MODELO CIRCULAR - NARRATIVO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991673" y="1600200"/>
            <a:ext cx="8165206" cy="4800600"/>
          </a:xfrm>
        </p:spPr>
        <p:txBody>
          <a:bodyPr>
            <a:normAutofit/>
          </a:bodyPr>
          <a:lstStyle/>
          <a:p>
            <a:pPr marL="114300" indent="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None/>
            </a:pP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Proceso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con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marcada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intervención</a:t>
            </a:r>
            <a:r>
              <a:rPr lang="en-GB" sz="24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del </a:t>
            </a: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mediador</a:t>
            </a:r>
            <a:r>
              <a:rPr lang="en-GB" sz="24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y del </a:t>
            </a: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equipo</a:t>
            </a:r>
            <a:r>
              <a:rPr lang="en-GB" sz="24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reflexivo</a:t>
            </a:r>
            <a:r>
              <a:rPr lang="en-GB" sz="24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que</a:t>
            </a:r>
            <a:r>
              <a:rPr lang="en-GB" sz="24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focaliza</a:t>
            </a:r>
            <a:r>
              <a:rPr lang="en-GB" sz="24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el </a:t>
            </a: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trabajo</a:t>
            </a:r>
            <a:r>
              <a:rPr lang="en-GB" sz="24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en la </a:t>
            </a:r>
            <a:r>
              <a:rPr lang="en-GB" sz="2400" b="1" dirty="0" err="1" smtClean="0">
                <a:solidFill>
                  <a:srgbClr val="00B050"/>
                </a:solidFill>
                <a:latin typeface="Garamond" panose="02020404030301010803" pitchFamily="18" charset="0"/>
                <a:cs typeface="Arial" pitchFamily="34" charset="0"/>
              </a:rPr>
              <a:t>comunicación</a:t>
            </a:r>
            <a:r>
              <a:rPr lang="en-GB" sz="2400" b="1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,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orientado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al </a:t>
            </a:r>
            <a:r>
              <a:rPr lang="en-GB" sz="2400" b="1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acuerdo</a:t>
            </a:r>
            <a:r>
              <a:rPr lang="en-GB" sz="2400" b="1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y a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mejorar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las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b="1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relaciones</a:t>
            </a:r>
            <a:endParaRPr lang="en-GB" sz="2400" dirty="0">
              <a:solidFill>
                <a:schemeClr val="tx2">
                  <a:lumMod val="50000"/>
                </a:schemeClr>
              </a:solidFill>
              <a:latin typeface="Garamond" panose="02020404030301010803" pitchFamily="18" charset="0"/>
              <a:cs typeface="Arial" pitchFamily="34" charset="0"/>
            </a:endParaRPr>
          </a:p>
          <a:p>
            <a:pPr marL="114300" indent="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None/>
            </a:pPr>
            <a:r>
              <a:rPr lang="en-GB" sz="2400" b="1" dirty="0" smtClean="0">
                <a:solidFill>
                  <a:srgbClr val="00B050"/>
                </a:solidFill>
                <a:latin typeface="Garamond" panose="02020404030301010803" pitchFamily="18" charset="0"/>
                <a:cs typeface="Arial" pitchFamily="34" charset="0"/>
              </a:rPr>
              <a:t>PREMISAS FUNDAMENTALES:</a:t>
            </a:r>
            <a:endParaRPr lang="en-GB" sz="2400" dirty="0" smtClean="0">
              <a:solidFill>
                <a:srgbClr val="00B050"/>
              </a:solidFill>
              <a:latin typeface="Garamond" panose="02020404030301010803" pitchFamily="18" charset="0"/>
              <a:cs typeface="Arial" pitchFamily="34" charset="0"/>
            </a:endParaRPr>
          </a:p>
          <a:p>
            <a:pPr marL="457200" indent="-34290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en-GB" sz="24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C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ambiar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las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narrativas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(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connotación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positiva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)</a:t>
            </a:r>
          </a:p>
          <a:p>
            <a:pPr marL="457200" indent="-34290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Circularidad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</a:p>
          <a:p>
            <a:pPr marL="457200" indent="-34290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Reformular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intenciones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e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historias</a:t>
            </a:r>
            <a:r>
              <a:rPr lang="en-GB" sz="24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alternativas</a:t>
            </a:r>
            <a:endParaRPr lang="en-GB" sz="2400" dirty="0">
              <a:solidFill>
                <a:schemeClr val="tx2">
                  <a:lumMod val="50000"/>
                </a:schemeClr>
              </a:solidFill>
              <a:latin typeface="Garamond" panose="02020404030301010803" pitchFamily="18" charset="0"/>
              <a:cs typeface="Arial" pitchFamily="34" charset="0"/>
            </a:endParaRPr>
          </a:p>
          <a:p>
            <a:endParaRPr lang="es-UY" dirty="0"/>
          </a:p>
        </p:txBody>
      </p:sp>
      <p:sp>
        <p:nvSpPr>
          <p:cNvPr id="5" name="Elipse 4"/>
          <p:cNvSpPr/>
          <p:nvPr/>
        </p:nvSpPr>
        <p:spPr>
          <a:xfrm>
            <a:off x="8899302" y="2421227"/>
            <a:ext cx="2730322" cy="2781837"/>
          </a:xfrm>
          <a:prstGeom prst="ellipse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600" b="1" dirty="0">
                <a:solidFill>
                  <a:srgbClr val="00823B"/>
                </a:solidFill>
              </a:rPr>
              <a:t>Sara </a:t>
            </a:r>
            <a:r>
              <a:rPr lang="es-ES" sz="2600" b="1" dirty="0" err="1">
                <a:solidFill>
                  <a:srgbClr val="00823B"/>
                </a:solidFill>
              </a:rPr>
              <a:t>Cobb</a:t>
            </a:r>
            <a:endParaRPr lang="es-ES" sz="2600" b="1" dirty="0">
              <a:solidFill>
                <a:srgbClr val="00823B"/>
              </a:solidFill>
            </a:endParaRPr>
          </a:p>
          <a:p>
            <a:pPr algn="ctr"/>
            <a:r>
              <a:rPr lang="es-ES" sz="2600" dirty="0" err="1">
                <a:solidFill>
                  <a:srgbClr val="00823B"/>
                </a:solidFill>
              </a:rPr>
              <a:t>Marinés</a:t>
            </a:r>
            <a:r>
              <a:rPr lang="es-ES" sz="2600" dirty="0">
                <a:solidFill>
                  <a:srgbClr val="00823B"/>
                </a:solidFill>
              </a:rPr>
              <a:t> Suárez,</a:t>
            </a:r>
          </a:p>
          <a:p>
            <a:pPr algn="ctr"/>
            <a:r>
              <a:rPr lang="es-ES" sz="2600" dirty="0">
                <a:solidFill>
                  <a:srgbClr val="00823B"/>
                </a:solidFill>
              </a:rPr>
              <a:t>Lisa Parkinson</a:t>
            </a:r>
            <a:endParaRPr lang="es-UY" sz="2600" dirty="0">
              <a:solidFill>
                <a:srgbClr val="00823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7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1661374" y="528034"/>
            <a:ext cx="8757635" cy="1429554"/>
          </a:xfrm>
        </p:spPr>
        <p:txBody>
          <a:bodyPr>
            <a:normAutofit/>
          </a:bodyPr>
          <a:lstStyle/>
          <a:p>
            <a:r>
              <a:rPr lang="es-UY" b="1" dirty="0" smtClean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III. MODELO </a:t>
            </a:r>
            <a:r>
              <a:rPr lang="es-UY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TRANSFORMATIVO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661374" y="1416676"/>
            <a:ext cx="7340957" cy="5180974"/>
          </a:xfrm>
        </p:spPr>
        <p:txBody>
          <a:bodyPr>
            <a:normAutofit/>
          </a:bodyPr>
          <a:lstStyle/>
          <a:p>
            <a:pPr marL="114300" indent="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None/>
            </a:pPr>
            <a:r>
              <a:rPr lang="en-GB" sz="26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Proceso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que </a:t>
            </a:r>
            <a:r>
              <a:rPr lang="en-GB" sz="26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tiene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6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como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fin la</a:t>
            </a:r>
            <a:r>
              <a:rPr lang="en-GB" sz="2600" dirty="0" smtClean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600" b="1" dirty="0" err="1" smtClean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transformación</a:t>
            </a:r>
            <a:r>
              <a:rPr lang="en-GB" sz="2600" b="1" dirty="0" smtClean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de las </a:t>
            </a:r>
            <a:r>
              <a:rPr lang="en-GB" sz="2600" b="1" dirty="0" err="1" smtClean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relaciones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y la forma de </a:t>
            </a:r>
            <a:r>
              <a:rPr lang="en-GB" sz="26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gestionar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los </a:t>
            </a:r>
            <a:r>
              <a:rPr lang="en-GB" sz="26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conflictos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, los que son </a:t>
            </a:r>
            <a:r>
              <a:rPr lang="en-GB" sz="26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percibidos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6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como</a:t>
            </a:r>
            <a:r>
              <a:rPr lang="en-GB" sz="26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600" b="1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oportunidad</a:t>
            </a:r>
            <a:r>
              <a:rPr lang="en-GB" sz="2600" b="1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de </a:t>
            </a:r>
            <a:r>
              <a:rPr lang="en-GB" sz="2600" b="1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crecimiento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.</a:t>
            </a:r>
            <a:endParaRPr lang="en-GB" sz="2600" dirty="0">
              <a:solidFill>
                <a:schemeClr val="tx2">
                  <a:lumMod val="50000"/>
                </a:schemeClr>
              </a:solidFill>
              <a:latin typeface="Garamond" panose="02020404030301010803" pitchFamily="18" charset="0"/>
              <a:cs typeface="Arial" pitchFamily="34" charset="0"/>
            </a:endParaRPr>
          </a:p>
          <a:p>
            <a:pPr marL="114300" indent="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None/>
            </a:pPr>
            <a:r>
              <a:rPr lang="en-GB" sz="2600" b="1" dirty="0" smtClean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PRINCIPIOS:</a:t>
            </a:r>
            <a:endParaRPr lang="en-GB" sz="2600" b="1" dirty="0">
              <a:solidFill>
                <a:schemeClr val="accent5">
                  <a:lumMod val="50000"/>
                </a:schemeClr>
              </a:solidFill>
              <a:latin typeface="Garamond" panose="02020404030301010803" pitchFamily="18" charset="0"/>
              <a:cs typeface="Arial" pitchFamily="34" charset="0"/>
            </a:endParaRPr>
          </a:p>
          <a:p>
            <a:pPr marL="571500" indent="-45720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en-GB" sz="26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Revalorización</a:t>
            </a:r>
            <a:r>
              <a:rPr lang="en-GB" sz="26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(Empowerment)</a:t>
            </a:r>
            <a:endParaRPr lang="en-GB" sz="2600" dirty="0">
              <a:solidFill>
                <a:schemeClr val="tx2">
                  <a:lumMod val="50000"/>
                </a:schemeClr>
              </a:solidFill>
              <a:latin typeface="Garamond" panose="02020404030301010803" pitchFamily="18" charset="0"/>
              <a:cs typeface="Arial" pitchFamily="34" charset="0"/>
            </a:endParaRPr>
          </a:p>
          <a:p>
            <a:pPr marL="571500" indent="-45720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en-GB" sz="2600" dirty="0" err="1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Reconocimiento</a:t>
            </a:r>
            <a:r>
              <a:rPr lang="en-GB" sz="26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 </a:t>
            </a:r>
            <a:r>
              <a:rPr lang="en-GB" sz="2600" dirty="0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(</a:t>
            </a:r>
            <a:r>
              <a:rPr lang="en-GB" sz="2600" dirty="0" err="1" smtClean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Legitimación</a:t>
            </a:r>
            <a:r>
              <a:rPr lang="en-GB" sz="2600" dirty="0">
                <a:solidFill>
                  <a:schemeClr val="tx2">
                    <a:lumMod val="50000"/>
                  </a:schemeClr>
                </a:solidFill>
                <a:latin typeface="Garamond" panose="02020404030301010803" pitchFamily="18" charset="0"/>
                <a:cs typeface="Arial" pitchFamily="34" charset="0"/>
              </a:rPr>
              <a:t>)</a:t>
            </a:r>
          </a:p>
          <a:p>
            <a:pPr marL="114300" indent="0">
              <a:lnSpc>
                <a:spcPct val="150000"/>
              </a:lnSpc>
              <a:spcBef>
                <a:spcPts val="700"/>
              </a:spcBef>
              <a:buClr>
                <a:srgbClr val="31B6FD"/>
              </a:buClr>
              <a:buNone/>
            </a:pPr>
            <a:endParaRPr lang="en-GB" sz="26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s-UY" dirty="0"/>
          </a:p>
        </p:txBody>
      </p:sp>
      <p:sp>
        <p:nvSpPr>
          <p:cNvPr id="5" name="Rectángulo redondeado 4"/>
          <p:cNvSpPr/>
          <p:nvPr/>
        </p:nvSpPr>
        <p:spPr>
          <a:xfrm>
            <a:off x="9620518" y="1107583"/>
            <a:ext cx="1918952" cy="4353059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600" b="1" dirty="0">
                <a:solidFill>
                  <a:srgbClr val="7030A0"/>
                </a:solidFill>
              </a:rPr>
              <a:t>Baruch </a:t>
            </a:r>
          </a:p>
          <a:p>
            <a:pPr algn="ctr"/>
            <a:r>
              <a:rPr lang="es-ES" sz="2600" b="1" dirty="0" smtClean="0">
                <a:solidFill>
                  <a:srgbClr val="7030A0"/>
                </a:solidFill>
              </a:rPr>
              <a:t>Bush, </a:t>
            </a:r>
            <a:endParaRPr lang="es-ES" sz="2600" b="1" dirty="0">
              <a:solidFill>
                <a:srgbClr val="7030A0"/>
              </a:solidFill>
            </a:endParaRPr>
          </a:p>
          <a:p>
            <a:pPr algn="ctr"/>
            <a:r>
              <a:rPr lang="es-ES" sz="2600" b="1" dirty="0">
                <a:solidFill>
                  <a:srgbClr val="7030A0"/>
                </a:solidFill>
              </a:rPr>
              <a:t> Joseph </a:t>
            </a:r>
            <a:r>
              <a:rPr lang="es-ES" sz="2600" b="1" dirty="0" err="1" smtClean="0">
                <a:solidFill>
                  <a:srgbClr val="7030A0"/>
                </a:solidFill>
              </a:rPr>
              <a:t>Folger</a:t>
            </a:r>
            <a:r>
              <a:rPr lang="es-ES" sz="2600" b="1" dirty="0" smtClean="0">
                <a:solidFill>
                  <a:srgbClr val="7030A0"/>
                </a:solidFill>
              </a:rPr>
              <a:t>,</a:t>
            </a:r>
          </a:p>
          <a:p>
            <a:pPr algn="ctr"/>
            <a:r>
              <a:rPr lang="es-ES" sz="2600" b="1" dirty="0" err="1" smtClean="0">
                <a:solidFill>
                  <a:srgbClr val="7030A0"/>
                </a:solidFill>
              </a:rPr>
              <a:t>J.Paul</a:t>
            </a:r>
            <a:endParaRPr lang="es-ES" sz="2600" b="1" dirty="0" smtClean="0">
              <a:solidFill>
                <a:srgbClr val="7030A0"/>
              </a:solidFill>
            </a:endParaRPr>
          </a:p>
          <a:p>
            <a:pPr algn="ctr"/>
            <a:r>
              <a:rPr lang="es-ES" sz="2600" b="1" dirty="0" err="1" smtClean="0">
                <a:solidFill>
                  <a:srgbClr val="7030A0"/>
                </a:solidFill>
              </a:rPr>
              <a:t>Lederach</a:t>
            </a:r>
            <a:r>
              <a:rPr lang="es-ES" sz="2600" b="1" dirty="0" smtClean="0">
                <a:solidFill>
                  <a:srgbClr val="7030A0"/>
                </a:solidFill>
              </a:rPr>
              <a:t>  </a:t>
            </a:r>
            <a:endParaRPr lang="es-UY" sz="2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98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2653048" y="656823"/>
            <a:ext cx="6948152" cy="875763"/>
          </a:xfrm>
        </p:spPr>
        <p:txBody>
          <a:bodyPr/>
          <a:lstStyle/>
          <a:p>
            <a:r>
              <a:rPr lang="es-ES" b="1" i="1" dirty="0" smtClean="0">
                <a:solidFill>
                  <a:srgbClr val="FFC000"/>
                </a:solidFill>
                <a:latin typeface="Garamond" panose="02020404030301010803" pitchFamily="18" charset="0"/>
              </a:rPr>
              <a:t>IV. MODELO ASOCIATIVO</a:t>
            </a:r>
            <a:endParaRPr lang="es-UY" b="1" i="1" dirty="0">
              <a:solidFill>
                <a:srgbClr val="FFC000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4294967295"/>
          </p:nvPr>
        </p:nvSpPr>
        <p:spPr>
          <a:xfrm>
            <a:off x="837127" y="1790163"/>
            <a:ext cx="7907369" cy="4842457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s-ES" sz="7400" dirty="0" smtClean="0">
                <a:latin typeface="Garamond" panose="02020404030301010803" pitchFamily="18" charset="0"/>
              </a:rPr>
              <a:t>Proceso que ayuda a los protagonistas del conflicto a negociar valorando sus mejores </a:t>
            </a:r>
            <a:r>
              <a:rPr lang="es-ES" sz="7400" b="1" dirty="0" smtClean="0">
                <a:solidFill>
                  <a:srgbClr val="FFC000"/>
                </a:solidFill>
                <a:latin typeface="Garamond" panose="02020404030301010803" pitchFamily="18" charset="0"/>
              </a:rPr>
              <a:t>cualidades propias y ajenas</a:t>
            </a:r>
            <a:r>
              <a:rPr lang="es-ES" sz="7400" dirty="0" smtClean="0">
                <a:latin typeface="Garamond" panose="02020404030301010803" pitchFamily="18" charset="0"/>
              </a:rPr>
              <a:t>, y </a:t>
            </a:r>
            <a:r>
              <a:rPr lang="es-ES" sz="7400" b="1" dirty="0" smtClean="0">
                <a:solidFill>
                  <a:srgbClr val="FFC000"/>
                </a:solidFill>
                <a:latin typeface="Garamond" panose="02020404030301010803" pitchFamily="18" charset="0"/>
              </a:rPr>
              <a:t>atendiendo a los daños emocionales</a:t>
            </a:r>
            <a:r>
              <a:rPr lang="es-ES" sz="7400" dirty="0" smtClean="0">
                <a:latin typeface="Garamond" panose="02020404030301010803" pitchFamily="18" charset="0"/>
              </a:rPr>
              <a:t> causados por las acciones u omisiones de cada uno.</a:t>
            </a:r>
          </a:p>
          <a:p>
            <a:pPr marL="0" indent="0">
              <a:buNone/>
            </a:pPr>
            <a:endParaRPr lang="es-ES" sz="7400" dirty="0" smtClean="0">
              <a:solidFill>
                <a:srgbClr val="FFC0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es-ES" sz="7400" b="1" dirty="0" smtClean="0">
                <a:solidFill>
                  <a:srgbClr val="FFC000"/>
                </a:solidFill>
                <a:latin typeface="Garamond" panose="02020404030301010803" pitchFamily="18" charset="0"/>
              </a:rPr>
              <a:t>PRINCIPIOS:</a:t>
            </a:r>
          </a:p>
          <a:p>
            <a:pPr marL="0" indent="0">
              <a:buNone/>
            </a:pPr>
            <a:r>
              <a:rPr lang="es-ES" sz="7400" dirty="0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Dignidad intrínseca; Autonomía de la voluntad; Sinergia; Cualidades positivas; Habilidades </a:t>
            </a:r>
            <a:r>
              <a:rPr lang="es-ES" sz="7400" dirty="0" err="1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sociocognitivas</a:t>
            </a:r>
            <a:r>
              <a:rPr lang="es-ES" sz="7400" dirty="0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; </a:t>
            </a:r>
            <a:r>
              <a:rPr lang="es-ES" sz="7400" dirty="0" err="1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Vivencialidad</a:t>
            </a:r>
            <a:r>
              <a:rPr lang="es-ES" sz="7400" dirty="0" smtClean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; Corresponsabilidad; Co-construcción; Aprendizaje</a:t>
            </a:r>
          </a:p>
          <a:p>
            <a:pPr marL="457200" indent="-457200">
              <a:buAutoNum type="arabicPeriod"/>
            </a:pPr>
            <a:endParaRPr lang="es-UY" b="1" dirty="0">
              <a:solidFill>
                <a:srgbClr val="080CB8"/>
              </a:solidFill>
            </a:endParaRPr>
          </a:p>
        </p:txBody>
      </p:sp>
      <p:sp>
        <p:nvSpPr>
          <p:cNvPr id="4" name="Hexágono 3"/>
          <p:cNvSpPr/>
          <p:nvPr/>
        </p:nvSpPr>
        <p:spPr>
          <a:xfrm rot="20581792">
            <a:off x="9006167" y="1901005"/>
            <a:ext cx="2583529" cy="2178462"/>
          </a:xfrm>
          <a:prstGeom prst="hexagon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600" b="1" dirty="0" smtClean="0">
                <a:solidFill>
                  <a:srgbClr val="FFC000"/>
                </a:solidFill>
              </a:rPr>
              <a:t>Amalia Ortiz </a:t>
            </a:r>
            <a:r>
              <a:rPr lang="es-ES" sz="2600" b="1" dirty="0" err="1" smtClean="0">
                <a:solidFill>
                  <a:srgbClr val="FFC000"/>
                </a:solidFill>
              </a:rPr>
              <a:t>Aub</a:t>
            </a:r>
            <a:r>
              <a:rPr lang="es-ES" sz="2600" b="1" dirty="0" smtClean="0">
                <a:solidFill>
                  <a:srgbClr val="FFC000"/>
                </a:solidFill>
              </a:rPr>
              <a:t>-Jorge </a:t>
            </a:r>
          </a:p>
          <a:p>
            <a:pPr algn="ctr"/>
            <a:r>
              <a:rPr lang="es-ES" sz="2600" b="1" dirty="0" err="1" smtClean="0">
                <a:solidFill>
                  <a:srgbClr val="FFC000"/>
                </a:solidFill>
              </a:rPr>
              <a:t>Pesqueira</a:t>
            </a:r>
            <a:r>
              <a:rPr lang="es-ES" sz="2600" b="1" dirty="0" smtClean="0">
                <a:solidFill>
                  <a:srgbClr val="FFC000"/>
                </a:solidFill>
              </a:rPr>
              <a:t> Leal</a:t>
            </a:r>
            <a:endParaRPr lang="es-UY" sz="2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569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34862" y="624110"/>
            <a:ext cx="9469750" cy="877071"/>
          </a:xfrm>
        </p:spPr>
        <p:txBody>
          <a:bodyPr/>
          <a:lstStyle/>
          <a:p>
            <a:r>
              <a:rPr lang="es-ES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MARCO NORMATIVO EN URUGUAY</a:t>
            </a:r>
            <a:endParaRPr lang="es-UY" b="1" dirty="0">
              <a:solidFill>
                <a:schemeClr val="accent3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67437" y="1501181"/>
            <a:ext cx="9637175" cy="518295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s-ES" sz="2200" b="1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C.G.P. Ley 16.995/98- Art. 2 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s-ES" sz="22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Menciona la </a:t>
            </a:r>
            <a:r>
              <a:rPr lang="es-ES" sz="2200" b="1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mediación</a:t>
            </a:r>
            <a:r>
              <a:rPr lang="es-ES" sz="22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 y establece la obligación de asistencia letrada para casos salvo en asuntos cuya cuantía se estime inferior a 20 UR.</a:t>
            </a:r>
          </a:p>
          <a:p>
            <a:pPr>
              <a:lnSpc>
                <a:spcPct val="150000"/>
              </a:lnSpc>
            </a:pPr>
            <a:r>
              <a:rPr lang="es-UY" sz="2200" b="1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Ley 17.707/98 modificativa- Art. 11.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s-UY" sz="22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Excepciona de asistencia letrada obligatoria en  procesos de </a:t>
            </a:r>
            <a:r>
              <a:rPr lang="es-UY" sz="2200" b="1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mediación</a:t>
            </a:r>
            <a:r>
              <a:rPr lang="es-UY" sz="22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 llevados a cabo en Centros de Mediación del Poder Judicial</a:t>
            </a:r>
          </a:p>
          <a:p>
            <a:pPr>
              <a:lnSpc>
                <a:spcPct val="150000"/>
              </a:lnSpc>
            </a:pPr>
            <a:r>
              <a:rPr lang="es-ES" sz="2200" b="1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Ley 19.293/2017 </a:t>
            </a:r>
            <a:r>
              <a:rPr lang="es-ES" sz="22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– nueva redacción del Art 83 CNA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s-ES" sz="22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En toda conclusión extraordinaria del proceso que signifique la aplicación de los institutos previstos en los </a:t>
            </a:r>
            <a:r>
              <a:rPr lang="es-ES" sz="2200" b="1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arts. 382 a 401 del CPP</a:t>
            </a:r>
            <a:r>
              <a:rPr lang="es-ES" sz="2200" dirty="0" smtClean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, se deberá valorar el sentido pedagógico y educativo de la vía propuesta.</a:t>
            </a:r>
          </a:p>
          <a:p>
            <a:pPr marL="0" indent="0">
              <a:buNone/>
            </a:pPr>
            <a:endParaRPr lang="es-ES" sz="2200" dirty="0" smtClean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s-UY" sz="2200" dirty="0" smtClean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endParaRPr lang="es-ES" sz="2200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s-UY" sz="2200" dirty="0" smtClean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s-UY" sz="2200" dirty="0" smtClean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s-UY" sz="2200" dirty="0" smtClean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es-ES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s-ES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s-ES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UY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 flipV="1">
            <a:off x="2589212" y="6500933"/>
            <a:ext cx="7619999" cy="45719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88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24595" y="624110"/>
            <a:ext cx="9580018" cy="1280890"/>
          </a:xfrm>
        </p:spPr>
        <p:txBody>
          <a:bodyPr/>
          <a:lstStyle/>
          <a:p>
            <a:pPr algn="ctr"/>
            <a:r>
              <a:rPr lang="es-UY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CENTROS DE MEDIACIÓN </a:t>
            </a:r>
            <a:br>
              <a:rPr lang="es-UY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</a:br>
            <a:r>
              <a:rPr lang="es-UY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DEL PODER JUDICIAL</a:t>
            </a:r>
            <a:endParaRPr lang="es-UY" b="1" dirty="0">
              <a:solidFill>
                <a:schemeClr val="accent3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24595" y="2133600"/>
            <a:ext cx="9580017" cy="3777622"/>
          </a:xfrm>
        </p:spPr>
        <p:txBody>
          <a:bodyPr>
            <a:normAutofit/>
          </a:bodyPr>
          <a:lstStyle/>
          <a:p>
            <a:r>
              <a:rPr lang="es-UY" sz="2000" b="1" dirty="0" smtClean="0">
                <a:solidFill>
                  <a:schemeClr val="tx2"/>
                </a:solidFill>
              </a:rPr>
              <a:t>1996 </a:t>
            </a:r>
            <a:r>
              <a:rPr lang="es-UY" sz="2000" dirty="0" smtClean="0">
                <a:solidFill>
                  <a:schemeClr val="tx2"/>
                </a:solidFill>
              </a:rPr>
              <a:t>- Convenio SCJ y MSP – 5 Centros de Mediación </a:t>
            </a:r>
            <a:r>
              <a:rPr lang="es-UY" sz="2000" dirty="0">
                <a:solidFill>
                  <a:schemeClr val="tx2"/>
                </a:solidFill>
              </a:rPr>
              <a:t>en </a:t>
            </a:r>
            <a:r>
              <a:rPr lang="es-UY" sz="2000" dirty="0" smtClean="0">
                <a:solidFill>
                  <a:schemeClr val="tx2"/>
                </a:solidFill>
              </a:rPr>
              <a:t>Montevideo </a:t>
            </a:r>
          </a:p>
          <a:p>
            <a:pPr marL="0" indent="0">
              <a:buNone/>
            </a:pPr>
            <a:r>
              <a:rPr lang="es-UY" sz="2000" dirty="0">
                <a:solidFill>
                  <a:schemeClr val="tx2"/>
                </a:solidFill>
              </a:rPr>
              <a:t> </a:t>
            </a:r>
            <a:r>
              <a:rPr lang="es-UY" sz="2000" dirty="0" smtClean="0">
                <a:solidFill>
                  <a:schemeClr val="tx2"/>
                </a:solidFill>
              </a:rPr>
              <a:t>(Cerro</a:t>
            </a:r>
            <a:r>
              <a:rPr lang="es-UY" sz="2000" dirty="0">
                <a:solidFill>
                  <a:schemeClr val="tx2"/>
                </a:solidFill>
              </a:rPr>
              <a:t>, Cerrito de la Victoria, Ciudad Vieja, </a:t>
            </a:r>
            <a:r>
              <a:rPr lang="es-UY" sz="2000" dirty="0" err="1">
                <a:solidFill>
                  <a:schemeClr val="tx2"/>
                </a:solidFill>
              </a:rPr>
              <a:t>Malvín</a:t>
            </a:r>
            <a:r>
              <a:rPr lang="es-UY" sz="2000" dirty="0">
                <a:solidFill>
                  <a:schemeClr val="tx2"/>
                </a:solidFill>
              </a:rPr>
              <a:t> Norte y Piedras Blancas</a:t>
            </a:r>
            <a:r>
              <a:rPr lang="es-UY" sz="2000" dirty="0" smtClean="0">
                <a:solidFill>
                  <a:schemeClr val="tx2"/>
                </a:solidFill>
              </a:rPr>
              <a:t>.)</a:t>
            </a:r>
          </a:p>
          <a:p>
            <a:pPr marL="0" indent="0">
              <a:buNone/>
            </a:pPr>
            <a:endParaRPr lang="es-UY" sz="2000" dirty="0">
              <a:solidFill>
                <a:schemeClr val="tx2"/>
              </a:solidFill>
            </a:endParaRPr>
          </a:p>
          <a:p>
            <a:r>
              <a:rPr lang="es-UY" sz="2000" b="1" dirty="0" smtClean="0">
                <a:solidFill>
                  <a:schemeClr val="tx2"/>
                </a:solidFill>
              </a:rPr>
              <a:t> 2000 </a:t>
            </a:r>
            <a:r>
              <a:rPr lang="es-UY" sz="2000" dirty="0" smtClean="0">
                <a:solidFill>
                  <a:schemeClr val="tx2"/>
                </a:solidFill>
              </a:rPr>
              <a:t>– Ley </a:t>
            </a:r>
            <a:r>
              <a:rPr lang="es-UY" sz="2000" dirty="0">
                <a:solidFill>
                  <a:schemeClr val="tx2"/>
                </a:solidFill>
              </a:rPr>
              <a:t>presupuestal </a:t>
            </a:r>
            <a:r>
              <a:rPr lang="es-UY" sz="2000" dirty="0" smtClean="0">
                <a:solidFill>
                  <a:schemeClr val="tx2"/>
                </a:solidFill>
              </a:rPr>
              <a:t>Nº 17.296. Los Centros son institucionalizados - 10 cargos de mediador para Montevideo.</a:t>
            </a:r>
          </a:p>
          <a:p>
            <a:pPr marL="0" indent="0">
              <a:buNone/>
            </a:pPr>
            <a:endParaRPr lang="es-UY" sz="2000" dirty="0" smtClean="0">
              <a:solidFill>
                <a:schemeClr val="tx2"/>
              </a:solidFill>
            </a:endParaRPr>
          </a:p>
          <a:p>
            <a:r>
              <a:rPr lang="es-UY" sz="2000" b="1" dirty="0" smtClean="0">
                <a:solidFill>
                  <a:schemeClr val="tx2"/>
                </a:solidFill>
              </a:rPr>
              <a:t>2010</a:t>
            </a:r>
            <a:r>
              <a:rPr lang="es-UY" sz="2000" dirty="0" smtClean="0">
                <a:solidFill>
                  <a:schemeClr val="tx2"/>
                </a:solidFill>
              </a:rPr>
              <a:t> - Ley </a:t>
            </a:r>
            <a:r>
              <a:rPr lang="es-UY" sz="2000" dirty="0">
                <a:solidFill>
                  <a:schemeClr val="tx2"/>
                </a:solidFill>
              </a:rPr>
              <a:t>p</a:t>
            </a:r>
            <a:r>
              <a:rPr lang="es-UY" sz="2000" dirty="0" smtClean="0">
                <a:solidFill>
                  <a:schemeClr val="tx2"/>
                </a:solidFill>
              </a:rPr>
              <a:t>resupuestal </a:t>
            </a:r>
            <a:r>
              <a:rPr lang="es-UY" sz="2000" dirty="0">
                <a:solidFill>
                  <a:schemeClr val="tx2"/>
                </a:solidFill>
              </a:rPr>
              <a:t>Nº 18.719 </a:t>
            </a:r>
            <a:r>
              <a:rPr lang="es-UY" sz="2000" dirty="0" smtClean="0">
                <a:solidFill>
                  <a:schemeClr val="tx2"/>
                </a:solidFill>
              </a:rPr>
              <a:t>– Se crea el </a:t>
            </a:r>
            <a:r>
              <a:rPr lang="es-UY" sz="2000" dirty="0">
                <a:solidFill>
                  <a:schemeClr val="tx2"/>
                </a:solidFill>
              </a:rPr>
              <a:t>cargo de Director de </a:t>
            </a:r>
            <a:r>
              <a:rPr lang="es-UY" sz="2000" dirty="0" smtClean="0">
                <a:solidFill>
                  <a:schemeClr val="tx2"/>
                </a:solidFill>
              </a:rPr>
              <a:t>Departamento de Mediación y 20 cargos para Centros de Mediación en 10 Departamentos del país.</a:t>
            </a:r>
          </a:p>
          <a:p>
            <a:pPr marL="0" indent="0">
              <a:buNone/>
            </a:pPr>
            <a:endParaRPr lang="es-UY" dirty="0"/>
          </a:p>
          <a:p>
            <a:pPr marL="0" indent="0">
              <a:buNone/>
            </a:pPr>
            <a:endParaRPr lang="es-UY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102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083785" cy="1280890"/>
          </a:xfrm>
        </p:spPr>
        <p:txBody>
          <a:bodyPr>
            <a:normAutofit/>
          </a:bodyPr>
          <a:lstStyle/>
          <a:p>
            <a:pPr algn="ctr"/>
            <a:r>
              <a:rPr lang="es-UY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ÁMBITOS DE APLICACIÓN </a:t>
            </a:r>
            <a:br>
              <a:rPr lang="es-UY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</a:br>
            <a:r>
              <a:rPr lang="es-UY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DE LA MEDIACIÓN </a:t>
            </a:r>
            <a:endParaRPr lang="es-UY" b="1" dirty="0">
              <a:solidFill>
                <a:schemeClr val="accent3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>
                <a:solidFill>
                  <a:schemeClr val="tx2"/>
                </a:solidFill>
              </a:rPr>
              <a:t>COMUNITARIO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>
                <a:solidFill>
                  <a:schemeClr val="tx2"/>
                </a:solidFill>
              </a:rPr>
              <a:t>EDUCATIVO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>
                <a:solidFill>
                  <a:schemeClr val="tx2"/>
                </a:solidFill>
              </a:rPr>
              <a:t>SANITARIO </a:t>
            </a:r>
            <a:endParaRPr lang="es-UY" dirty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>
                <a:solidFill>
                  <a:schemeClr val="tx2"/>
                </a:solidFill>
              </a:rPr>
              <a:t>PENAL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>
                <a:solidFill>
                  <a:schemeClr val="tx2"/>
                </a:solidFill>
              </a:rPr>
              <a:t>PENITENCIARIO </a:t>
            </a:r>
            <a:endParaRPr lang="es-UY" dirty="0">
              <a:solidFill>
                <a:schemeClr val="tx2"/>
              </a:solidFill>
            </a:endParaRPr>
          </a:p>
        </p:txBody>
      </p:sp>
      <p:sp>
        <p:nvSpPr>
          <p:cNvPr id="5" name="Marcador de contenido 4"/>
          <p:cNvSpPr>
            <a:spLocks noGrp="1"/>
          </p:cNvSpPr>
          <p:nvPr>
            <p:ph sz="half" idx="2"/>
          </p:nvPr>
        </p:nvSpPr>
        <p:spPr>
          <a:xfrm>
            <a:off x="7190747" y="2129586"/>
            <a:ext cx="4313864" cy="377425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/>
              <a:t>LABORAL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/>
              <a:t>CIVIL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/>
              <a:t>SOCIETARIO</a:t>
            </a:r>
            <a:endParaRPr lang="es-UY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/>
              <a:t>MEDIOAMBIENTAL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dirty="0" smtClean="0"/>
              <a:t>POLÍTICO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UY" b="1" dirty="0" smtClean="0"/>
              <a:t>FAMILIAR</a:t>
            </a:r>
          </a:p>
          <a:p>
            <a:pPr>
              <a:buFont typeface="Wingdings" panose="05000000000000000000" pitchFamily="2" charset="2"/>
              <a:buChar char="Ø"/>
            </a:pPr>
            <a:endParaRPr lang="es-UY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207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54"/>
          <p:cNvSpPr txBox="1">
            <a:spLocks noGrp="1"/>
          </p:cNvSpPr>
          <p:nvPr>
            <p:ph type="title"/>
          </p:nvPr>
        </p:nvSpPr>
        <p:spPr>
          <a:xfrm>
            <a:off x="1981199" y="265930"/>
            <a:ext cx="8634549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Clr>
                <a:schemeClr val="accent1"/>
              </a:buClr>
              <a:buSzPts val="4600"/>
            </a:pPr>
            <a:r>
              <a:rPr lang="en-GB" b="1" dirty="0" smtClean="0">
                <a:solidFill>
                  <a:schemeClr val="accent3"/>
                </a:solidFill>
                <a:latin typeface="Garamond" panose="02020404030301010803" pitchFamily="18" charset="0"/>
              </a:rPr>
              <a:t>BENEFICIOS DE LA MEDIACIÓN</a:t>
            </a:r>
            <a:endParaRPr b="1" dirty="0">
              <a:solidFill>
                <a:schemeClr val="accent3"/>
              </a:solidFill>
              <a:latin typeface="Garamond" panose="02020404030301010803" pitchFamily="18" charset="0"/>
            </a:endParaRPr>
          </a:p>
        </p:txBody>
      </p:sp>
      <p:sp>
        <p:nvSpPr>
          <p:cNvPr id="354" name="Google Shape;354;p54"/>
          <p:cNvSpPr txBox="1">
            <a:spLocks noGrp="1"/>
          </p:cNvSpPr>
          <p:nvPr>
            <p:ph type="body" idx="1"/>
          </p:nvPr>
        </p:nvSpPr>
        <p:spPr>
          <a:xfrm>
            <a:off x="1981200" y="1245326"/>
            <a:ext cx="9018896" cy="545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71500" indent="-457200">
              <a:lnSpc>
                <a:spcPct val="130000"/>
              </a:lnSpc>
              <a:spcBef>
                <a:spcPts val="0"/>
              </a:spcBef>
              <a:buSzPts val="2590"/>
            </a:pP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Constituye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un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espacio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seguro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que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favorece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el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acceso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a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justicia</a:t>
            </a:r>
            <a:endParaRPr lang="en-GB" sz="2600" dirty="0" smtClean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 marL="571500" indent="-457200">
              <a:lnSpc>
                <a:spcPct val="130000"/>
              </a:lnSpc>
              <a:spcBef>
                <a:spcPts val="0"/>
              </a:spcBef>
              <a:buSzPts val="2590"/>
            </a:pP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Evita la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judicialización</a:t>
            </a:r>
            <a:r>
              <a:rPr lang="en-GB" sz="26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evitable del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conflicto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y sus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costos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legales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y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emocionales</a:t>
            </a:r>
            <a:r>
              <a:rPr lang="en-GB" sz="2600" dirty="0">
                <a:solidFill>
                  <a:schemeClr val="tx2"/>
                </a:solidFill>
                <a:latin typeface="Garamond" panose="02020404030301010803" pitchFamily="18" charset="0"/>
              </a:rPr>
              <a:t>.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</a:p>
          <a:p>
            <a:pPr marL="571500" indent="-457200">
              <a:lnSpc>
                <a:spcPct val="130000"/>
              </a:lnSpc>
              <a:spcBef>
                <a:spcPts val="0"/>
              </a:spcBef>
              <a:buSzPts val="2590"/>
            </a:pP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Favorece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el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cuidado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o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recomposición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de las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relaciones</a:t>
            </a:r>
            <a:endParaRPr sz="26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 marL="571500" indent="-457200">
              <a:lnSpc>
                <a:spcPct val="130000"/>
              </a:lnSpc>
              <a:spcBef>
                <a:spcPts val="518"/>
              </a:spcBef>
              <a:buSzPts val="2590"/>
            </a:pP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Permite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mantener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el control </a:t>
            </a:r>
            <a:r>
              <a:rPr lang="en-GB" sz="2600" dirty="0" err="1">
                <a:solidFill>
                  <a:schemeClr val="tx2"/>
                </a:solidFill>
                <a:latin typeface="Garamond" panose="02020404030301010803" pitchFamily="18" charset="0"/>
              </a:rPr>
              <a:t>sobre</a:t>
            </a:r>
            <a:r>
              <a:rPr lang="en-GB" sz="26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los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resultados</a:t>
            </a:r>
            <a:endParaRPr sz="26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 marL="571500" indent="-457200">
              <a:lnSpc>
                <a:spcPct val="130000"/>
              </a:lnSpc>
              <a:spcBef>
                <a:spcPts val="518"/>
              </a:spcBef>
              <a:buSzPts val="2590"/>
            </a:pP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Cuida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la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confidencialidad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endParaRPr sz="26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 marL="571500" indent="-457200">
              <a:lnSpc>
                <a:spcPct val="130000"/>
              </a:lnSpc>
              <a:spcBef>
                <a:spcPts val="518"/>
              </a:spcBef>
              <a:buSzPts val="2590"/>
            </a:pP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Promueve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la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responsabilidad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, la reflexion, la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colaboración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y la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cultura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del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diálogo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y el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buen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trato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.</a:t>
            </a:r>
          </a:p>
          <a:p>
            <a:pPr marL="571500" indent="-457200">
              <a:lnSpc>
                <a:spcPct val="130000"/>
              </a:lnSpc>
              <a:spcBef>
                <a:spcPts val="518"/>
              </a:spcBef>
              <a:buSzPts val="2590"/>
            </a:pP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Mirada a future que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aporta</a:t>
            </a:r>
            <a:r>
              <a:rPr lang="en-GB" sz="2600" smtClean="0">
                <a:solidFill>
                  <a:schemeClr val="tx2"/>
                </a:solidFill>
                <a:latin typeface="Garamond" panose="02020404030301010803" pitchFamily="18" charset="0"/>
              </a:rPr>
              <a:t> a</a:t>
            </a:r>
            <a:r>
              <a:rPr lang="en-GB" sz="2600" smtClean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la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pacificación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social</a:t>
            </a:r>
          </a:p>
          <a:p>
            <a:pPr marL="571500" indent="-457200">
              <a:lnSpc>
                <a:spcPct val="130000"/>
              </a:lnSpc>
              <a:spcBef>
                <a:spcPts val="518"/>
              </a:spcBef>
              <a:buSzPts val="2590"/>
            </a:pP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Alto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grado</a:t>
            </a:r>
            <a:r>
              <a:rPr lang="en-GB" sz="2600" dirty="0" smtClean="0">
                <a:solidFill>
                  <a:schemeClr val="tx2"/>
                </a:solidFill>
                <a:latin typeface="Garamond" panose="02020404030301010803" pitchFamily="18" charset="0"/>
              </a:rPr>
              <a:t> de </a:t>
            </a:r>
            <a:r>
              <a:rPr lang="en-GB" sz="2600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cumplimiento</a:t>
            </a:r>
            <a:endParaRPr sz="2600" dirty="0" smtClean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 marL="342900" indent="-99377">
              <a:lnSpc>
                <a:spcPct val="80000"/>
              </a:lnSpc>
              <a:spcBef>
                <a:spcPts val="407"/>
              </a:spcBef>
              <a:buSzPts val="2035"/>
              <a:buNone/>
            </a:pPr>
            <a:endParaRPr sz="2035" dirty="0"/>
          </a:p>
        </p:txBody>
      </p:sp>
    </p:spTree>
    <p:extLst>
      <p:ext uri="{BB962C8B-B14F-4D97-AF65-F5344CB8AC3E}">
        <p14:creationId xmlns:p14="http://schemas.microsoft.com/office/powerpoint/2010/main" val="2315614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6880" y="624110"/>
            <a:ext cx="9152709" cy="1280890"/>
          </a:xfrm>
        </p:spPr>
        <p:txBody>
          <a:bodyPr/>
          <a:lstStyle/>
          <a:p>
            <a:pPr algn="ctr"/>
            <a:r>
              <a:rPr lang="es-UY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APORTES </a:t>
            </a:r>
            <a:r>
              <a:rPr lang="es-UY" b="1" dirty="0" smtClean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ESPECÍFICOS </a:t>
            </a:r>
            <a:br>
              <a:rPr lang="es-UY" b="1" dirty="0" smtClean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</a:br>
            <a:r>
              <a:rPr lang="es-UY" b="1" dirty="0" smtClean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AL </a:t>
            </a:r>
            <a:r>
              <a:rPr lang="es-UY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DERECHO DE FAMILIA</a:t>
            </a:r>
            <a:endParaRPr lang="es-UY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76549" y="2133600"/>
            <a:ext cx="9728063" cy="3777622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es-UY" dirty="0" smtClean="0"/>
              <a:t>APORTA A LA PROTECCIÓN DEL INTERÉS SUPERIOR DEL NIÑO</a:t>
            </a:r>
          </a:p>
          <a:p>
            <a:pPr>
              <a:lnSpc>
                <a:spcPct val="200000"/>
              </a:lnSpc>
            </a:pPr>
            <a:r>
              <a:rPr lang="es-UY" dirty="0" smtClean="0"/>
              <a:t>CONTRIBUYE A LA PARTICIPACIÓN DE TODOS LOS INTEGRANTES DE LA FAMILIA EN LA MEDIDA QUE CORRESPONDA</a:t>
            </a:r>
            <a:endParaRPr lang="es-UY" dirty="0"/>
          </a:p>
          <a:p>
            <a:pPr>
              <a:lnSpc>
                <a:spcPct val="200000"/>
              </a:lnSpc>
            </a:pPr>
            <a:r>
              <a:rPr lang="es-UY" dirty="0" smtClean="0"/>
              <a:t>FAVORECE EL EJERCICIO DE CORRESPONSABILIDAD PARENTAL</a:t>
            </a:r>
          </a:p>
          <a:p>
            <a:pPr>
              <a:lnSpc>
                <a:spcPct val="200000"/>
              </a:lnSpc>
            </a:pPr>
            <a:r>
              <a:rPr lang="es-UY" dirty="0" smtClean="0"/>
              <a:t>PRESERVA LAS RELACIONES FAILIARES</a:t>
            </a:r>
          </a:p>
          <a:p>
            <a:pPr>
              <a:lnSpc>
                <a:spcPct val="200000"/>
              </a:lnSpc>
            </a:pPr>
            <a:r>
              <a:rPr lang="es-UY" dirty="0" smtClean="0"/>
              <a:t>PERMITE ABORDAR ASPECTOS NO ESTRICTAMENTE JURÍDICOS</a:t>
            </a:r>
            <a:endParaRPr lang="es-UY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508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8586651" y="2525486"/>
            <a:ext cx="3222172" cy="223810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s-UY" sz="4000" b="1" dirty="0" smtClean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MUCHAS </a:t>
            </a:r>
            <a:br>
              <a:rPr lang="es-UY" sz="4000" b="1" dirty="0" smtClean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</a:br>
            <a:r>
              <a:rPr lang="es-UY" sz="4000" b="1" dirty="0" smtClean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      GRACIAS</a:t>
            </a:r>
            <a:endParaRPr lang="es-UY" sz="4000" b="1" dirty="0">
              <a:solidFill>
                <a:schemeClr val="accent2">
                  <a:lumMod val="50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>
          <a:xfrm>
            <a:off x="8482149" y="6135808"/>
            <a:ext cx="3509554" cy="365125"/>
          </a:xfrm>
        </p:spPr>
        <p:txBody>
          <a:bodyPr/>
          <a:lstStyle/>
          <a:p>
            <a:r>
              <a:rPr lang="en-US" sz="1400" b="1" i="1" dirty="0">
                <a:solidFill>
                  <a:schemeClr val="accent2">
                    <a:lumMod val="50000"/>
                  </a:schemeClr>
                </a:solidFill>
              </a:rPr>
              <a:t>Mag. Nathalie </a:t>
            </a:r>
            <a:r>
              <a:rPr lang="en-US" sz="1400" b="1" i="1" dirty="0" err="1">
                <a:solidFill>
                  <a:schemeClr val="accent2">
                    <a:lumMod val="50000"/>
                  </a:schemeClr>
                </a:solidFill>
              </a:rPr>
              <a:t>Noechwicz</a:t>
            </a:r>
            <a:r>
              <a:rPr lang="en-US" sz="140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1400" b="1" i="1" dirty="0" err="1">
                <a:solidFill>
                  <a:schemeClr val="accent2">
                    <a:lumMod val="50000"/>
                  </a:schemeClr>
                </a:solidFill>
              </a:rPr>
              <a:t>Chillik</a:t>
            </a:r>
            <a:endParaRPr lang="en-US" sz="1400" b="1" i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sz="1400" b="1" i="1" dirty="0">
                <a:solidFill>
                  <a:schemeClr val="accent2">
                    <a:lumMod val="50000"/>
                  </a:schemeClr>
                </a:solidFill>
              </a:rPr>
              <a:t>nathalienoechwicz@gmail.com</a:t>
            </a:r>
          </a:p>
          <a:p>
            <a:endParaRPr lang="en-US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383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754807"/>
      </p:ext>
    </p:extLst>
  </p:cSld>
  <p:clrMapOvr>
    <a:masterClrMapping/>
  </p:clrMapOvr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3089</TotalTime>
  <Words>623</Words>
  <Application>Microsoft Office PowerPoint</Application>
  <PresentationFormat>Panorámica</PresentationFormat>
  <Paragraphs>114</Paragraphs>
  <Slides>13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Calibri</vt:lpstr>
      <vt:lpstr>Candara</vt:lpstr>
      <vt:lpstr>Century Gothic</vt:lpstr>
      <vt:lpstr>Garamond</vt:lpstr>
      <vt:lpstr>Wingdings</vt:lpstr>
      <vt:lpstr>Wingdings 3</vt:lpstr>
      <vt:lpstr>Espiral</vt:lpstr>
      <vt:lpstr>APORTES DE LA MEDIACIÓN  AL DERECHO DE FAMILIA</vt:lpstr>
      <vt:lpstr>MEDIACIÓN</vt:lpstr>
      <vt:lpstr>PRINCIPIOS FUNDAMENTALES</vt:lpstr>
      <vt:lpstr>I. ESCUELA LINEAL (Harvard)  </vt:lpstr>
      <vt:lpstr>II. MODELO CIRCULAR - NARRATIVO</vt:lpstr>
      <vt:lpstr>III. MODELO TRANSFORMATIVO</vt:lpstr>
      <vt:lpstr>IV. MODELO ASOCIATIVO</vt:lpstr>
      <vt:lpstr>MARCO NORMATIVO EN URUGUAY</vt:lpstr>
      <vt:lpstr>CENTROS DE MEDIACIÓN  DEL PODER JUDICIAL</vt:lpstr>
      <vt:lpstr>ÁMBITOS DE APLICACIÓN  DE LA MEDIACIÓN </vt:lpstr>
      <vt:lpstr>BENEFICIOS DE LA MEDIACIÓN</vt:lpstr>
      <vt:lpstr>APORTES ESPECÍFICOS  AL DERECHO DE FAMILIA</vt:lpstr>
      <vt:lpstr>MUCHAS        GRACIAS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MEDIACIÓN Y DERECHOS DE NIÑOS, NIÑAS Y ADOLESCENTES</dc:title>
  <dc:creator>Usuario</dc:creator>
  <cp:lastModifiedBy>Nathalie</cp:lastModifiedBy>
  <cp:revision>131</cp:revision>
  <dcterms:created xsi:type="dcterms:W3CDTF">2022-03-27T00:17:42Z</dcterms:created>
  <dcterms:modified xsi:type="dcterms:W3CDTF">2026-08-13T11:42:35Z</dcterms:modified>
</cp:coreProperties>
</file>