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h6281faee7e9f381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h6281faee7e9f381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h6281faee7e9f381f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h6281faee7e9f381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h6281faee7e9f381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h6281faee7e9f381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h6281faee7e9f381f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h6281faee7e9f381f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h6281faee7e9f381f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h6281faee7e9f381f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h6281faee7e9f381f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h6281faee7e9f381f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h6281faee7e9f381f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h6281faee7e9f381f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h6281faee7e9f381f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h6281faee7e9f381f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h6281faee7e9f381f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h6281faee7e9f381f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h6281faee7e9f381f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h6281faee7e9f381f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s" u="sng">
                <a:latin typeface="Times New Roman"/>
                <a:ea typeface="Times New Roman"/>
                <a:cs typeface="Times New Roman"/>
                <a:sym typeface="Times New Roman"/>
              </a:rPr>
              <a:t>Defensor del Niño en </a:t>
            </a:r>
            <a:r>
              <a:rPr b="1" lang="es" u="sng">
                <a:latin typeface="Times New Roman"/>
                <a:ea typeface="Times New Roman"/>
                <a:cs typeface="Times New Roman"/>
                <a:sym typeface="Times New Roman"/>
              </a:rPr>
              <a:t>Restitución</a:t>
            </a:r>
            <a:r>
              <a:rPr b="1" lang="es" u="sng">
                <a:latin typeface="Times New Roman"/>
                <a:ea typeface="Times New Roman"/>
                <a:cs typeface="Times New Roman"/>
                <a:sym typeface="Times New Roman"/>
              </a:rPr>
              <a:t> Internacional</a:t>
            </a:r>
            <a:endParaRPr b="1" u="sng">
              <a:latin typeface="Times New Roman"/>
              <a:ea typeface="Times New Roman"/>
              <a:cs typeface="Times New Roman"/>
              <a:sym typeface="Times New Roman"/>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s">
                <a:solidFill>
                  <a:schemeClr val="dk1"/>
                </a:solidFill>
                <a:latin typeface="Times New Roman"/>
                <a:ea typeface="Times New Roman"/>
                <a:cs typeface="Times New Roman"/>
                <a:sym typeface="Times New Roman"/>
              </a:rPr>
              <a:t>¿El niño es parte en el proceso? </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u="sng">
                <a:latin typeface="Times New Roman"/>
                <a:ea typeface="Times New Roman"/>
                <a:cs typeface="Times New Roman"/>
                <a:sym typeface="Times New Roman"/>
              </a:rPr>
              <a:t>Interés</a:t>
            </a:r>
            <a:r>
              <a:rPr b="1" lang="es" u="sng">
                <a:latin typeface="Times New Roman"/>
                <a:ea typeface="Times New Roman"/>
                <a:cs typeface="Times New Roman"/>
                <a:sym typeface="Times New Roman"/>
              </a:rPr>
              <a:t> del Niño en </a:t>
            </a:r>
            <a:r>
              <a:rPr b="1" lang="es" u="sng">
                <a:latin typeface="Times New Roman"/>
                <a:ea typeface="Times New Roman"/>
                <a:cs typeface="Times New Roman"/>
                <a:sym typeface="Times New Roman"/>
              </a:rPr>
              <a:t>Restitución</a:t>
            </a:r>
            <a:r>
              <a:rPr b="1" lang="es" u="sng">
                <a:latin typeface="Times New Roman"/>
                <a:ea typeface="Times New Roman"/>
                <a:cs typeface="Times New Roman"/>
                <a:sym typeface="Times New Roman"/>
              </a:rPr>
              <a:t> Internacional</a:t>
            </a:r>
            <a:endParaRPr b="1" u="sng">
              <a:latin typeface="Times New Roman"/>
              <a:ea typeface="Times New Roman"/>
              <a:cs typeface="Times New Roman"/>
              <a:sym typeface="Times New Roman"/>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s">
                <a:solidFill>
                  <a:schemeClr val="dk1"/>
                </a:solidFill>
                <a:latin typeface="Times New Roman"/>
                <a:ea typeface="Times New Roman"/>
                <a:cs typeface="Times New Roman"/>
                <a:sym typeface="Times New Roman"/>
              </a:rPr>
              <a:t>3 aspectos a tener en cuenta:</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1200"/>
              </a:spcBef>
              <a:spcAft>
                <a:spcPts val="0"/>
              </a:spcAft>
              <a:buClr>
                <a:schemeClr val="dk1"/>
              </a:buClr>
              <a:buSzPts val="1800"/>
              <a:buFont typeface="Times New Roman"/>
              <a:buAutoNum type="arabicParenR"/>
            </a:pPr>
            <a:r>
              <a:rPr lang="es">
                <a:solidFill>
                  <a:schemeClr val="dk1"/>
                </a:solidFill>
                <a:latin typeface="Times New Roman"/>
                <a:ea typeface="Times New Roman"/>
                <a:cs typeface="Times New Roman"/>
                <a:sym typeface="Times New Roman"/>
              </a:rPr>
              <a:t>Como derecho sustantivo</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AutoNum type="arabicParenR"/>
            </a:pPr>
            <a:r>
              <a:rPr lang="es">
                <a:solidFill>
                  <a:schemeClr val="dk1"/>
                </a:solidFill>
                <a:latin typeface="Times New Roman"/>
                <a:ea typeface="Times New Roman"/>
                <a:cs typeface="Times New Roman"/>
                <a:sym typeface="Times New Roman"/>
              </a:rPr>
              <a:t>Como principio interpretativo</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AutoNum type="arabicParenR"/>
            </a:pPr>
            <a:r>
              <a:rPr lang="es">
                <a:solidFill>
                  <a:schemeClr val="dk1"/>
                </a:solidFill>
                <a:latin typeface="Times New Roman"/>
                <a:ea typeface="Times New Roman"/>
                <a:cs typeface="Times New Roman"/>
                <a:sym typeface="Times New Roman"/>
              </a:rPr>
              <a:t>Como derecho procesal</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u="sng">
                <a:latin typeface="Times New Roman"/>
                <a:ea typeface="Times New Roman"/>
                <a:cs typeface="Times New Roman"/>
                <a:sym typeface="Times New Roman"/>
              </a:rPr>
              <a:t>Definición de </a:t>
            </a:r>
            <a:r>
              <a:rPr b="1" lang="es" u="sng">
                <a:latin typeface="Times New Roman"/>
                <a:ea typeface="Times New Roman"/>
                <a:cs typeface="Times New Roman"/>
                <a:sym typeface="Times New Roman"/>
              </a:rPr>
              <a:t>Interés</a:t>
            </a:r>
            <a:r>
              <a:rPr b="1" lang="es" u="sng">
                <a:latin typeface="Times New Roman"/>
                <a:ea typeface="Times New Roman"/>
                <a:cs typeface="Times New Roman"/>
                <a:sym typeface="Times New Roman"/>
              </a:rPr>
              <a:t> Superior</a:t>
            </a:r>
            <a:endParaRPr b="1" u="sng">
              <a:latin typeface="Times New Roman"/>
              <a:ea typeface="Times New Roman"/>
              <a:cs typeface="Times New Roman"/>
              <a:sym typeface="Times New Roman"/>
            </a:endParaRPr>
          </a:p>
        </p:txBody>
      </p:sp>
      <p:sp>
        <p:nvSpPr>
          <p:cNvPr id="67" name="Google Shape;67;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Es la </a:t>
            </a:r>
            <a:r>
              <a:rPr lang="es">
                <a:solidFill>
                  <a:schemeClr val="dk1"/>
                </a:solidFill>
                <a:latin typeface="Times New Roman"/>
                <a:ea typeface="Times New Roman"/>
                <a:cs typeface="Times New Roman"/>
                <a:sym typeface="Times New Roman"/>
              </a:rPr>
              <a:t>máxima</a:t>
            </a:r>
            <a:r>
              <a:rPr lang="es">
                <a:solidFill>
                  <a:schemeClr val="dk1"/>
                </a:solidFill>
                <a:latin typeface="Times New Roman"/>
                <a:ea typeface="Times New Roman"/>
                <a:cs typeface="Times New Roman"/>
                <a:sym typeface="Times New Roman"/>
              </a:rPr>
              <a:t> </a:t>
            </a:r>
            <a:r>
              <a:rPr lang="es">
                <a:solidFill>
                  <a:schemeClr val="dk1"/>
                </a:solidFill>
                <a:latin typeface="Times New Roman"/>
                <a:ea typeface="Times New Roman"/>
                <a:cs typeface="Times New Roman"/>
                <a:sym typeface="Times New Roman"/>
              </a:rPr>
              <a:t>satisfacción</a:t>
            </a:r>
            <a:r>
              <a:rPr lang="es">
                <a:solidFill>
                  <a:schemeClr val="dk1"/>
                </a:solidFill>
                <a:latin typeface="Times New Roman"/>
                <a:ea typeface="Times New Roman"/>
                <a:cs typeface="Times New Roman"/>
                <a:sym typeface="Times New Roman"/>
              </a:rPr>
              <a:t> de derechos y </a:t>
            </a:r>
            <a:r>
              <a:rPr lang="es">
                <a:solidFill>
                  <a:schemeClr val="dk1"/>
                </a:solidFill>
                <a:latin typeface="Times New Roman"/>
                <a:ea typeface="Times New Roman"/>
                <a:cs typeface="Times New Roman"/>
                <a:sym typeface="Times New Roman"/>
              </a:rPr>
              <a:t>garantías</a:t>
            </a:r>
            <a:r>
              <a:rPr lang="es">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Posición</a:t>
            </a:r>
            <a:r>
              <a:rPr lang="es">
                <a:solidFill>
                  <a:schemeClr val="dk1"/>
                </a:solidFill>
                <a:latin typeface="Times New Roman"/>
                <a:ea typeface="Times New Roman"/>
                <a:cs typeface="Times New Roman"/>
                <a:sym typeface="Times New Roman"/>
              </a:rPr>
              <a:t> del Doctor </a:t>
            </a:r>
            <a:r>
              <a:rPr lang="es">
                <a:solidFill>
                  <a:schemeClr val="dk1"/>
                </a:solidFill>
                <a:latin typeface="Times New Roman"/>
                <a:ea typeface="Times New Roman"/>
                <a:cs typeface="Times New Roman"/>
                <a:sym typeface="Times New Roman"/>
              </a:rPr>
              <a:t>Pérez</a:t>
            </a:r>
            <a:r>
              <a:rPr lang="es">
                <a:solidFill>
                  <a:schemeClr val="dk1"/>
                </a:solidFill>
                <a:latin typeface="Times New Roman"/>
                <a:ea typeface="Times New Roman"/>
                <a:cs typeface="Times New Roman"/>
                <a:sym typeface="Times New Roman"/>
              </a:rPr>
              <a:t> Manrique en Jornadas de Jueces de Infancia del 8/11/2017.</a:t>
            </a:r>
            <a:endParaRPr>
              <a:solidFill>
                <a:schemeClr val="dk1"/>
              </a:solidFill>
              <a:latin typeface="Times New Roman"/>
              <a:ea typeface="Times New Roman"/>
              <a:cs typeface="Times New Roman"/>
              <a:sym typeface="Times New Roman"/>
            </a:endParaRPr>
          </a:p>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Como derecho humano fundamental.</a:t>
            </a:r>
            <a:endParaRPr>
              <a:solidFill>
                <a:schemeClr val="dk1"/>
              </a:solidFill>
              <a:latin typeface="Times New Roman"/>
              <a:ea typeface="Times New Roman"/>
              <a:cs typeface="Times New Roman"/>
              <a:sym typeface="Times New Roman"/>
            </a:endParaRPr>
          </a:p>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El Convenio de la Haya (1980) integra el Corpus Iuris de derechos humanos.</a:t>
            </a:r>
            <a:endParaRPr>
              <a:solidFill>
                <a:schemeClr val="dk1"/>
              </a:solidFill>
              <a:latin typeface="Times New Roman"/>
              <a:ea typeface="Times New Roman"/>
              <a:cs typeface="Times New Roman"/>
              <a:sym typeface="Times New Roman"/>
            </a:endParaRPr>
          </a:p>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Los Estados son sujetos pasivos que se obligan y garantizan esos derechos.</a:t>
            </a:r>
            <a:endParaRPr>
              <a:solidFill>
                <a:schemeClr val="dk1"/>
              </a:solidFill>
              <a:latin typeface="Times New Roman"/>
              <a:ea typeface="Times New Roman"/>
              <a:cs typeface="Times New Roman"/>
              <a:sym typeface="Times New Roman"/>
            </a:endParaRPr>
          </a:p>
          <a:p>
            <a:pPr indent="0" lvl="0" marL="0" rtl="0" algn="l">
              <a:spcBef>
                <a:spcPts val="1200"/>
              </a:spcBef>
              <a:spcAft>
                <a:spcPts val="1200"/>
              </a:spcAft>
              <a:buNone/>
            </a:pPr>
            <a:r>
              <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u="sng">
                <a:latin typeface="Times New Roman"/>
                <a:ea typeface="Times New Roman"/>
                <a:cs typeface="Times New Roman"/>
                <a:sym typeface="Times New Roman"/>
              </a:rPr>
              <a:t>Informe explicativo de la Dra. Perez Vera</a:t>
            </a:r>
            <a:endParaRPr b="1" u="sng">
              <a:latin typeface="Times New Roman"/>
              <a:ea typeface="Times New Roman"/>
              <a:cs typeface="Times New Roman"/>
              <a:sym typeface="Times New Roman"/>
            </a:endParaRPr>
          </a:p>
        </p:txBody>
      </p:sp>
      <p:sp>
        <p:nvSpPr>
          <p:cNvPr id="73" name="Google Shape;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s">
                <a:solidFill>
                  <a:schemeClr val="dk1"/>
                </a:solidFill>
                <a:latin typeface="Times New Roman"/>
                <a:ea typeface="Times New Roman"/>
                <a:cs typeface="Times New Roman"/>
                <a:sym typeface="Times New Roman"/>
              </a:rPr>
              <a:t>“Por los motivos invocados, entre otros, la parte dispositiva del Convenio no contiene referencia </a:t>
            </a:r>
            <a:r>
              <a:rPr lang="es">
                <a:solidFill>
                  <a:schemeClr val="dk1"/>
                </a:solidFill>
                <a:latin typeface="Times New Roman"/>
                <a:ea typeface="Times New Roman"/>
                <a:cs typeface="Times New Roman"/>
                <a:sym typeface="Times New Roman"/>
              </a:rPr>
              <a:t>explícita </a:t>
            </a:r>
            <a:r>
              <a:rPr lang="es">
                <a:solidFill>
                  <a:schemeClr val="dk1"/>
                </a:solidFill>
                <a:latin typeface="Times New Roman"/>
                <a:ea typeface="Times New Roman"/>
                <a:cs typeface="Times New Roman"/>
                <a:sym typeface="Times New Roman"/>
              </a:rPr>
              <a:t>alguna al interés del menor como criterio corrector del objetivo convencional, que consiste en garantizar el retorno inmediato de los hijos trasladados o retenidos de forma </a:t>
            </a:r>
            <a:r>
              <a:rPr lang="es">
                <a:solidFill>
                  <a:schemeClr val="dk1"/>
                </a:solidFill>
                <a:latin typeface="Times New Roman"/>
                <a:ea typeface="Times New Roman"/>
                <a:cs typeface="Times New Roman"/>
                <a:sym typeface="Times New Roman"/>
              </a:rPr>
              <a:t>ilícita</a:t>
            </a:r>
            <a:r>
              <a:rPr lang="es">
                <a:solidFill>
                  <a:schemeClr val="dk1"/>
                </a:solidFill>
                <a:latin typeface="Times New Roman"/>
                <a:ea typeface="Times New Roman"/>
                <a:cs typeface="Times New Roman"/>
                <a:sym typeface="Times New Roman"/>
              </a:rPr>
              <a:t>. No obstante, no cabe deducir de este silencio que el Convenio ignore el paradigma social que proclama la necesidad de tener en cuenta el </a:t>
            </a:r>
            <a:r>
              <a:rPr lang="es">
                <a:solidFill>
                  <a:schemeClr val="dk1"/>
                </a:solidFill>
                <a:latin typeface="Times New Roman"/>
                <a:ea typeface="Times New Roman"/>
                <a:cs typeface="Times New Roman"/>
                <a:sym typeface="Times New Roman"/>
              </a:rPr>
              <a:t>interés</a:t>
            </a:r>
            <a:r>
              <a:rPr lang="es">
                <a:solidFill>
                  <a:schemeClr val="dk1"/>
                </a:solidFill>
                <a:latin typeface="Times New Roman"/>
                <a:ea typeface="Times New Roman"/>
                <a:cs typeface="Times New Roman"/>
                <a:sym typeface="Times New Roman"/>
              </a:rPr>
              <a:t> de los menores para resolver todos los problemas que les afectan. Todo lo contrario, ya en el </a:t>
            </a:r>
            <a:r>
              <a:rPr lang="es">
                <a:solidFill>
                  <a:schemeClr val="dk1"/>
                </a:solidFill>
                <a:latin typeface="Times New Roman"/>
                <a:ea typeface="Times New Roman"/>
                <a:cs typeface="Times New Roman"/>
                <a:sym typeface="Times New Roman"/>
              </a:rPr>
              <a:t>preámbulo</a:t>
            </a:r>
            <a:r>
              <a:rPr lang="es">
                <a:solidFill>
                  <a:schemeClr val="dk1"/>
                </a:solidFill>
                <a:latin typeface="Times New Roman"/>
                <a:ea typeface="Times New Roman"/>
                <a:cs typeface="Times New Roman"/>
                <a:sym typeface="Times New Roman"/>
              </a:rPr>
              <a:t>, los Estados firmantes declaran estar profundamente convencidos de que el </a:t>
            </a:r>
            <a:r>
              <a:rPr lang="es">
                <a:solidFill>
                  <a:schemeClr val="dk1"/>
                </a:solidFill>
                <a:latin typeface="Times New Roman"/>
                <a:ea typeface="Times New Roman"/>
                <a:cs typeface="Times New Roman"/>
                <a:sym typeface="Times New Roman"/>
              </a:rPr>
              <a:t>interés</a:t>
            </a:r>
            <a:r>
              <a:rPr lang="es">
                <a:solidFill>
                  <a:schemeClr val="dk1"/>
                </a:solidFill>
                <a:latin typeface="Times New Roman"/>
                <a:ea typeface="Times New Roman"/>
                <a:cs typeface="Times New Roman"/>
                <a:sym typeface="Times New Roman"/>
              </a:rPr>
              <a:t> del niño es de  una importancia primordial para todas las cuestiones relativas a su custodia, justamente esa convicción les ha llevado a elaborar el Convenio….</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79" name="Google Shape;79;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s">
                <a:solidFill>
                  <a:schemeClr val="dk1"/>
                </a:solidFill>
                <a:latin typeface="Times New Roman"/>
                <a:ea typeface="Times New Roman"/>
                <a:cs typeface="Times New Roman"/>
                <a:sym typeface="Times New Roman"/>
              </a:rPr>
              <a:t>…deseosos de proteger al menor, en el plano internacional, contra los efectos perjudiciales que podría ocasionarle un traslado o una retención </a:t>
            </a:r>
            <a:r>
              <a:rPr lang="es">
                <a:solidFill>
                  <a:schemeClr val="dk1"/>
                </a:solidFill>
                <a:latin typeface="Times New Roman"/>
                <a:ea typeface="Times New Roman"/>
                <a:cs typeface="Times New Roman"/>
                <a:sym typeface="Times New Roman"/>
              </a:rPr>
              <a:t>ilícitos</a:t>
            </a:r>
            <a:r>
              <a:rPr lang="es">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s">
                <a:solidFill>
                  <a:schemeClr val="dk1"/>
                </a:solidFill>
                <a:latin typeface="Times New Roman"/>
                <a:ea typeface="Times New Roman"/>
                <a:cs typeface="Times New Roman"/>
                <a:sym typeface="Times New Roman"/>
              </a:rPr>
              <a:t>La finalidad del Convenio no es otra que la lucha contra las sustracciones internacionales que afectan a los niños.</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s">
                <a:solidFill>
                  <a:schemeClr val="dk1"/>
                </a:solidFill>
                <a:latin typeface="Times New Roman"/>
                <a:ea typeface="Times New Roman"/>
                <a:cs typeface="Times New Roman"/>
                <a:sym typeface="Times New Roman"/>
              </a:rPr>
              <a:t>El </a:t>
            </a:r>
            <a:r>
              <a:rPr lang="es">
                <a:solidFill>
                  <a:schemeClr val="dk1"/>
                </a:solidFill>
                <a:latin typeface="Times New Roman"/>
                <a:ea typeface="Times New Roman"/>
                <a:cs typeface="Times New Roman"/>
                <a:sym typeface="Times New Roman"/>
              </a:rPr>
              <a:t>interés</a:t>
            </a:r>
            <a:r>
              <a:rPr lang="es">
                <a:solidFill>
                  <a:schemeClr val="dk1"/>
                </a:solidFill>
                <a:latin typeface="Times New Roman"/>
                <a:ea typeface="Times New Roman"/>
                <a:cs typeface="Times New Roman"/>
                <a:sym typeface="Times New Roman"/>
              </a:rPr>
              <a:t> del menor no es otra que su derecho a no ser trasladado o retenido </a:t>
            </a:r>
            <a:r>
              <a:rPr lang="es">
                <a:solidFill>
                  <a:schemeClr val="dk1"/>
                </a:solidFill>
                <a:latin typeface="Times New Roman"/>
                <a:ea typeface="Times New Roman"/>
                <a:cs typeface="Times New Roman"/>
                <a:sym typeface="Times New Roman"/>
              </a:rPr>
              <a:t>ilícitamente</a:t>
            </a:r>
            <a:r>
              <a:rPr lang="es">
                <a:solidFill>
                  <a:schemeClr val="dk1"/>
                </a:solidFill>
                <a:latin typeface="Times New Roman"/>
                <a:ea typeface="Times New Roman"/>
                <a:cs typeface="Times New Roman"/>
                <a:sym typeface="Times New Roman"/>
              </a:rPr>
              <a:t> en nombre de derechos más o menos discutibles sobre su persona.</a:t>
            </a:r>
            <a:endParaRPr>
              <a:solidFill>
                <a:schemeClr val="dk1"/>
              </a:solidFill>
              <a:latin typeface="Times New Roman"/>
              <a:ea typeface="Times New Roman"/>
              <a:cs typeface="Times New Roman"/>
              <a:sym typeface="Times New Roman"/>
            </a:endParaRPr>
          </a:p>
          <a:p>
            <a:pPr indent="0" lvl="0" marL="0" rtl="0" algn="l">
              <a:spcBef>
                <a:spcPts val="1200"/>
              </a:spcBef>
              <a:spcAft>
                <a:spcPts val="1200"/>
              </a:spcAft>
              <a:buNone/>
            </a:pPr>
            <a:r>
              <a:rPr lang="es">
                <a:solidFill>
                  <a:schemeClr val="dk1"/>
                </a:solidFill>
                <a:latin typeface="Times New Roman"/>
                <a:ea typeface="Times New Roman"/>
                <a:cs typeface="Times New Roman"/>
                <a:sym typeface="Times New Roman"/>
              </a:rPr>
              <a:t>Recomendación 874 de 1979 de la Asamblea Parlamentaria del Consejo de Europa señala que “los menores ya no deben ser considerados propiedades de sus padres sino que deben ser reconocidos como individuos con derechos y necesidades propias”.</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u="sng">
                <a:latin typeface="Times New Roman"/>
                <a:ea typeface="Times New Roman"/>
                <a:cs typeface="Times New Roman"/>
                <a:sym typeface="Times New Roman"/>
              </a:rPr>
              <a:t>Analisis del Articulo 14 de la ley 18.895</a:t>
            </a:r>
            <a:endParaRPr b="1" u="sng">
              <a:latin typeface="Times New Roman"/>
              <a:ea typeface="Times New Roman"/>
              <a:cs typeface="Times New Roman"/>
              <a:sym typeface="Times New Roman"/>
            </a:endParaRPr>
          </a:p>
        </p:txBody>
      </p:sp>
      <p:sp>
        <p:nvSpPr>
          <p:cNvPr id="85" name="Google Shape;85;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Clr>
                <a:schemeClr val="dk1"/>
              </a:buClr>
              <a:buSzPts val="1800"/>
              <a:buFont typeface="Times New Roman"/>
              <a:buAutoNum type="arabicParenR"/>
            </a:pPr>
            <a:r>
              <a:rPr lang="es">
                <a:solidFill>
                  <a:schemeClr val="dk1"/>
                </a:solidFill>
                <a:latin typeface="Times New Roman"/>
                <a:ea typeface="Times New Roman"/>
                <a:cs typeface="Times New Roman"/>
                <a:sym typeface="Times New Roman"/>
              </a:rPr>
              <a:t>Como parte en el proceso</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AutoNum type="arabicParenR"/>
            </a:pPr>
            <a:r>
              <a:rPr lang="es">
                <a:solidFill>
                  <a:schemeClr val="dk1"/>
                </a:solidFill>
                <a:latin typeface="Times New Roman"/>
                <a:ea typeface="Times New Roman"/>
                <a:cs typeface="Times New Roman"/>
                <a:sym typeface="Times New Roman"/>
              </a:rPr>
              <a:t>Como tercero </a:t>
            </a:r>
            <a:r>
              <a:rPr lang="es">
                <a:solidFill>
                  <a:schemeClr val="dk1"/>
                </a:solidFill>
                <a:latin typeface="Times New Roman"/>
                <a:ea typeface="Times New Roman"/>
                <a:cs typeface="Times New Roman"/>
                <a:sym typeface="Times New Roman"/>
              </a:rPr>
              <a:t>coadyuvante</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AutoNum type="arabicParenR"/>
            </a:pPr>
            <a:r>
              <a:rPr lang="es">
                <a:solidFill>
                  <a:schemeClr val="dk1"/>
                </a:solidFill>
                <a:latin typeface="Times New Roman"/>
                <a:ea typeface="Times New Roman"/>
                <a:cs typeface="Times New Roman"/>
                <a:sym typeface="Times New Roman"/>
              </a:rPr>
              <a:t>Como un tercer </a:t>
            </a:r>
            <a:r>
              <a:rPr lang="es">
                <a:solidFill>
                  <a:schemeClr val="dk1"/>
                </a:solidFill>
                <a:latin typeface="Times New Roman"/>
                <a:ea typeface="Times New Roman"/>
                <a:cs typeface="Times New Roman"/>
                <a:sym typeface="Times New Roman"/>
              </a:rPr>
              <a:t>género</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u="sng">
                <a:latin typeface="Times New Roman"/>
                <a:ea typeface="Times New Roman"/>
                <a:cs typeface="Times New Roman"/>
                <a:sym typeface="Times New Roman"/>
              </a:rPr>
              <a:t>Como parte del proceso</a:t>
            </a:r>
            <a:endParaRPr b="1" u="sng">
              <a:latin typeface="Times New Roman"/>
              <a:ea typeface="Times New Roman"/>
              <a:cs typeface="Times New Roman"/>
              <a:sym typeface="Times New Roman"/>
            </a:endParaRPr>
          </a:p>
        </p:txBody>
      </p:sp>
      <p:sp>
        <p:nvSpPr>
          <p:cNvPr id="91" name="Google Shape;9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20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Entrevista</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Oposición</a:t>
            </a:r>
            <a:r>
              <a:rPr lang="es">
                <a:solidFill>
                  <a:schemeClr val="dk1"/>
                </a:solidFill>
                <a:latin typeface="Times New Roman"/>
                <a:ea typeface="Times New Roman"/>
                <a:cs typeface="Times New Roman"/>
                <a:sym typeface="Times New Roman"/>
              </a:rPr>
              <a:t> de excepciones dentro del plazo legal</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Proposición</a:t>
            </a:r>
            <a:r>
              <a:rPr lang="es">
                <a:solidFill>
                  <a:schemeClr val="dk1"/>
                </a:solidFill>
                <a:latin typeface="Times New Roman"/>
                <a:ea typeface="Times New Roman"/>
                <a:cs typeface="Times New Roman"/>
                <a:sym typeface="Times New Roman"/>
              </a:rPr>
              <a:t> de prueba</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Manifestación</a:t>
            </a:r>
            <a:r>
              <a:rPr lang="es">
                <a:solidFill>
                  <a:schemeClr val="dk1"/>
                </a:solidFill>
                <a:latin typeface="Times New Roman"/>
                <a:ea typeface="Times New Roman"/>
                <a:cs typeface="Times New Roman"/>
                <a:sym typeface="Times New Roman"/>
              </a:rPr>
              <a:t> de voluntad</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Alegatos</a:t>
            </a:r>
            <a:endParaRPr>
              <a:solidFill>
                <a:schemeClr val="dk1"/>
              </a:solidFill>
              <a:latin typeface="Times New Roman"/>
              <a:ea typeface="Times New Roman"/>
              <a:cs typeface="Times New Roman"/>
              <a:sym typeface="Times New Roman"/>
            </a:endParaRPr>
          </a:p>
          <a:p>
            <a:pPr indent="-342900" lvl="0" marL="457200" rtl="0" algn="l">
              <a:lnSpc>
                <a:spcPct val="20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Recursos</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u="sng">
                <a:latin typeface="Times New Roman"/>
                <a:ea typeface="Times New Roman"/>
                <a:cs typeface="Times New Roman"/>
                <a:sym typeface="Times New Roman"/>
              </a:rPr>
              <a:t>Como tercero </a:t>
            </a:r>
            <a:r>
              <a:rPr b="1" lang="es" u="sng">
                <a:latin typeface="Times New Roman"/>
                <a:ea typeface="Times New Roman"/>
                <a:cs typeface="Times New Roman"/>
                <a:sym typeface="Times New Roman"/>
              </a:rPr>
              <a:t>coadyuvante</a:t>
            </a:r>
            <a:endParaRPr b="1" u="sng">
              <a:latin typeface="Times New Roman"/>
              <a:ea typeface="Times New Roman"/>
              <a:cs typeface="Times New Roman"/>
              <a:sym typeface="Times New Roman"/>
            </a:endParaRPr>
          </a:p>
        </p:txBody>
      </p:sp>
      <p:sp>
        <p:nvSpPr>
          <p:cNvPr id="97" name="Google Shape;97;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457200" rtl="0" algn="l">
              <a:lnSpc>
                <a:spcPct val="150000"/>
              </a:lnSpc>
              <a:spcBef>
                <a:spcPts val="0"/>
              </a:spcBef>
              <a:spcAft>
                <a:spcPts val="0"/>
              </a:spcAft>
              <a:buNone/>
            </a:pPr>
            <a:r>
              <a:t/>
            </a:r>
            <a:endParaRPr>
              <a:solidFill>
                <a:schemeClr val="dk1"/>
              </a:solidFill>
              <a:latin typeface="Times New Roman"/>
              <a:ea typeface="Times New Roman"/>
              <a:cs typeface="Times New Roman"/>
              <a:sym typeface="Times New Roman"/>
            </a:endParaRPr>
          </a:p>
          <a:p>
            <a:pPr indent="-342900" lvl="0" marL="457200" rtl="0" algn="l">
              <a:lnSpc>
                <a:spcPct val="150000"/>
              </a:lnSpc>
              <a:spcBef>
                <a:spcPts val="120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Entrevista</a:t>
            </a:r>
            <a:endParaRPr>
              <a:solidFill>
                <a:schemeClr val="dk1"/>
              </a:solidFill>
              <a:latin typeface="Times New Roman"/>
              <a:ea typeface="Times New Roman"/>
              <a:cs typeface="Times New Roman"/>
              <a:sym typeface="Times New Roman"/>
            </a:endParaRPr>
          </a:p>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Presentación</a:t>
            </a:r>
            <a:r>
              <a:rPr lang="es">
                <a:solidFill>
                  <a:schemeClr val="dk1"/>
                </a:solidFill>
                <a:latin typeface="Times New Roman"/>
                <a:ea typeface="Times New Roman"/>
                <a:cs typeface="Times New Roman"/>
                <a:sym typeface="Times New Roman"/>
              </a:rPr>
              <a:t> de escrito en plazo para contestar las excepciones opuestas (6 días).</a:t>
            </a:r>
            <a:endParaRPr>
              <a:solidFill>
                <a:schemeClr val="dk1"/>
              </a:solidFill>
              <a:latin typeface="Times New Roman"/>
              <a:ea typeface="Times New Roman"/>
              <a:cs typeface="Times New Roman"/>
              <a:sym typeface="Times New Roman"/>
            </a:endParaRPr>
          </a:p>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Acto propositivo enmarcado en actitud de plegarse o colaborar con una de las partes.</a:t>
            </a:r>
            <a:endParaRPr>
              <a:solidFill>
                <a:schemeClr val="dk1"/>
              </a:solidFill>
              <a:latin typeface="Times New Roman"/>
              <a:ea typeface="Times New Roman"/>
              <a:cs typeface="Times New Roman"/>
              <a:sym typeface="Times New Roman"/>
            </a:endParaRPr>
          </a:p>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Limitación</a:t>
            </a:r>
            <a:r>
              <a:rPr lang="es">
                <a:solidFill>
                  <a:schemeClr val="dk1"/>
                </a:solidFill>
                <a:latin typeface="Times New Roman"/>
                <a:ea typeface="Times New Roman"/>
                <a:cs typeface="Times New Roman"/>
                <a:sym typeface="Times New Roman"/>
              </a:rPr>
              <a:t> de los actos procesales que no deben perjudicar a la parte a la que </a:t>
            </a:r>
            <a:r>
              <a:rPr lang="es">
                <a:solidFill>
                  <a:schemeClr val="dk1"/>
                </a:solidFill>
                <a:latin typeface="Times New Roman"/>
                <a:ea typeface="Times New Roman"/>
                <a:cs typeface="Times New Roman"/>
                <a:sym typeface="Times New Roman"/>
              </a:rPr>
              <a:t>coadyuva</a:t>
            </a:r>
            <a:r>
              <a:rPr lang="es">
                <a:solidFill>
                  <a:schemeClr val="dk1"/>
                </a:solidFill>
                <a:latin typeface="Times New Roman"/>
                <a:ea typeface="Times New Roman"/>
                <a:cs typeface="Times New Roman"/>
                <a:sym typeface="Times New Roman"/>
              </a:rPr>
              <a:t>.</a:t>
            </a:r>
            <a:endParaRPr>
              <a:solidFill>
                <a:schemeClr val="dk1"/>
              </a:solidFill>
              <a:latin typeface="Times New Roman"/>
              <a:ea typeface="Times New Roman"/>
              <a:cs typeface="Times New Roman"/>
              <a:sym typeface="Times New Roman"/>
            </a:endParaRPr>
          </a:p>
          <a:p>
            <a:pPr indent="0" lvl="0" marL="0" rtl="0" algn="l">
              <a:spcBef>
                <a:spcPts val="1200"/>
              </a:spcBef>
              <a:spcAft>
                <a:spcPts val="12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s"/>
              <a:t>Tercer </a:t>
            </a:r>
            <a:r>
              <a:rPr lang="es"/>
              <a:t>género</a:t>
            </a:r>
            <a:endParaRPr/>
          </a:p>
        </p:txBody>
      </p:sp>
      <p:sp>
        <p:nvSpPr>
          <p:cNvPr id="103" name="Google Shape;103;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t>Enmarcado en la </a:t>
            </a:r>
            <a:r>
              <a:rPr lang="es"/>
              <a:t>realización</a:t>
            </a:r>
            <a:r>
              <a:rPr lang="es"/>
              <a:t> de actos procesales que la ley permite a texto expreso.</a:t>
            </a:r>
            <a:endParaRPr/>
          </a:p>
          <a:p>
            <a:pPr indent="0" lvl="0" marL="0" rtl="0" algn="l">
              <a:spcBef>
                <a:spcPts val="1200"/>
              </a:spcBef>
              <a:spcAft>
                <a:spcPts val="0"/>
              </a:spcAft>
              <a:buNone/>
            </a:pPr>
            <a:r>
              <a:rPr lang="es"/>
              <a:t>Entrevista presentación de escrito dentro de plazo.</a:t>
            </a:r>
            <a:endParaRPr/>
          </a:p>
          <a:p>
            <a:pPr indent="0" lvl="0" marL="0" rtl="0" algn="l">
              <a:spcBef>
                <a:spcPts val="1200"/>
              </a:spcBef>
              <a:spcAft>
                <a:spcPts val="0"/>
              </a:spcAft>
              <a:buNone/>
            </a:pPr>
            <a:r>
              <a:rPr lang="es"/>
              <a:t>Imposibilidad de oponer excepciones.</a:t>
            </a:r>
            <a:endParaRPr/>
          </a:p>
          <a:p>
            <a:pPr indent="0" lvl="0" marL="0" rtl="0" algn="l">
              <a:spcBef>
                <a:spcPts val="1200"/>
              </a:spcBef>
              <a:spcAft>
                <a:spcPts val="0"/>
              </a:spcAft>
              <a:buNone/>
            </a:pPr>
            <a:r>
              <a:rPr lang="es"/>
              <a:t>Alegatos</a:t>
            </a:r>
            <a:endParaRPr/>
          </a:p>
          <a:p>
            <a:pPr indent="0" lvl="0" marL="0" rtl="0" algn="l">
              <a:spcBef>
                <a:spcPts val="1200"/>
              </a:spcBef>
              <a:spcAft>
                <a:spcPts val="1200"/>
              </a:spcAft>
              <a:buNone/>
            </a:pPr>
            <a:r>
              <a:rPr lang="es"/>
              <a:t>Recursos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u="sng">
                <a:latin typeface="Times New Roman"/>
                <a:ea typeface="Times New Roman"/>
                <a:cs typeface="Times New Roman"/>
                <a:sym typeface="Times New Roman"/>
              </a:rPr>
              <a:t>DISCUSIÓN</a:t>
            </a:r>
            <a:r>
              <a:rPr b="1" lang="es" u="sng">
                <a:latin typeface="Times New Roman"/>
                <a:ea typeface="Times New Roman"/>
                <a:cs typeface="Times New Roman"/>
                <a:sym typeface="Times New Roman"/>
              </a:rPr>
              <a:t> </a:t>
            </a:r>
            <a:r>
              <a:rPr b="1" lang="es" u="sng">
                <a:latin typeface="Times New Roman"/>
                <a:ea typeface="Times New Roman"/>
                <a:cs typeface="Times New Roman"/>
                <a:sym typeface="Times New Roman"/>
              </a:rPr>
              <a:t>ZANJADA</a:t>
            </a:r>
            <a:r>
              <a:rPr b="1" lang="es" u="sng">
                <a:latin typeface="Times New Roman"/>
                <a:ea typeface="Times New Roman"/>
                <a:cs typeface="Times New Roman"/>
                <a:sym typeface="Times New Roman"/>
              </a:rPr>
              <a:t> POR LEY 20.141</a:t>
            </a:r>
            <a:endParaRPr b="1" u="sng">
              <a:latin typeface="Times New Roman"/>
              <a:ea typeface="Times New Roman"/>
              <a:cs typeface="Times New Roman"/>
              <a:sym typeface="Times New Roman"/>
            </a:endParaRPr>
          </a:p>
        </p:txBody>
      </p:sp>
      <p:sp>
        <p:nvSpPr>
          <p:cNvPr id="109" name="Google Shape;109;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s">
                <a:solidFill>
                  <a:schemeClr val="dk1"/>
                </a:solidFill>
                <a:latin typeface="Times New Roman"/>
                <a:ea typeface="Times New Roman"/>
                <a:cs typeface="Times New Roman"/>
                <a:sym typeface="Times New Roman"/>
              </a:rPr>
              <a:t>ES PARTE</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s">
                <a:solidFill>
                  <a:schemeClr val="dk1"/>
                </a:solidFill>
                <a:latin typeface="Times New Roman"/>
                <a:ea typeface="Times New Roman"/>
                <a:cs typeface="Times New Roman"/>
                <a:sym typeface="Times New Roman"/>
              </a:rPr>
              <a:t>REALIZAR ACTOS PROPOSITIVOS</a:t>
            </a:r>
            <a:endParaRPr>
              <a:solidFill>
                <a:schemeClr val="dk1"/>
              </a:solidFill>
              <a:latin typeface="Times New Roman"/>
              <a:ea typeface="Times New Roman"/>
              <a:cs typeface="Times New Roman"/>
              <a:sym typeface="Times New Roman"/>
            </a:endParaRPr>
          </a:p>
          <a:p>
            <a:pPr indent="0" lvl="0" marL="0" rtl="0" algn="l">
              <a:spcBef>
                <a:spcPts val="1200"/>
              </a:spcBef>
              <a:spcAft>
                <a:spcPts val="0"/>
              </a:spcAft>
              <a:buNone/>
            </a:pPr>
            <a:r>
              <a:rPr lang="es">
                <a:solidFill>
                  <a:schemeClr val="dk1"/>
                </a:solidFill>
                <a:latin typeface="Times New Roman"/>
                <a:ea typeface="Times New Roman"/>
                <a:cs typeface="Times New Roman"/>
                <a:sym typeface="Times New Roman"/>
              </a:rPr>
              <a:t>ANALISIS DE </a:t>
            </a:r>
            <a:r>
              <a:rPr lang="es">
                <a:solidFill>
                  <a:schemeClr val="dk1"/>
                </a:solidFill>
                <a:latin typeface="Times New Roman"/>
                <a:ea typeface="Times New Roman"/>
                <a:cs typeface="Times New Roman"/>
                <a:sym typeface="Times New Roman"/>
              </a:rPr>
              <a:t>AUTONOMÍA</a:t>
            </a:r>
            <a:r>
              <a:rPr lang="es">
                <a:solidFill>
                  <a:schemeClr val="dk1"/>
                </a:solidFill>
                <a:latin typeface="Times New Roman"/>
                <a:ea typeface="Times New Roman"/>
                <a:cs typeface="Times New Roman"/>
                <a:sym typeface="Times New Roman"/>
              </a:rPr>
              <a:t> PROGRESIVA</a:t>
            </a:r>
            <a:endParaRPr>
              <a:solidFill>
                <a:schemeClr val="dk1"/>
              </a:solidFill>
              <a:latin typeface="Times New Roman"/>
              <a:ea typeface="Times New Roman"/>
              <a:cs typeface="Times New Roman"/>
              <a:sym typeface="Times New Roman"/>
            </a:endParaRPr>
          </a:p>
          <a:p>
            <a:pPr indent="0" lvl="0" marL="0" rtl="0" algn="l">
              <a:spcBef>
                <a:spcPts val="1200"/>
              </a:spcBef>
              <a:spcAft>
                <a:spcPts val="1200"/>
              </a:spcAft>
              <a:buNone/>
            </a:pPr>
            <a:r>
              <a:rPr lang="es">
                <a:solidFill>
                  <a:schemeClr val="dk1"/>
                </a:solidFill>
                <a:latin typeface="Times New Roman"/>
                <a:ea typeface="Times New Roman"/>
                <a:cs typeface="Times New Roman"/>
                <a:sym typeface="Times New Roman"/>
              </a:rPr>
              <a:t>PERITAJE ES NECESARIO?</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s" u="sng">
                <a:latin typeface="Times New Roman"/>
                <a:ea typeface="Times New Roman"/>
                <a:cs typeface="Times New Roman"/>
                <a:sym typeface="Times New Roman"/>
              </a:rPr>
              <a:t>Opinión</a:t>
            </a:r>
            <a:r>
              <a:rPr b="1" lang="es" u="sng">
                <a:latin typeface="Times New Roman"/>
                <a:ea typeface="Times New Roman"/>
                <a:cs typeface="Times New Roman"/>
                <a:sym typeface="Times New Roman"/>
              </a:rPr>
              <a:t> del niño: Importancia</a:t>
            </a:r>
            <a:endParaRPr b="1" u="sng">
              <a:latin typeface="Times New Roman"/>
              <a:ea typeface="Times New Roman"/>
              <a:cs typeface="Times New Roman"/>
              <a:sym typeface="Times New Roman"/>
            </a:endParaRPr>
          </a:p>
        </p:txBody>
      </p:sp>
      <p:sp>
        <p:nvSpPr>
          <p:cNvPr id="115" name="Google Shape;115;p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Artículo</a:t>
            </a:r>
            <a:r>
              <a:rPr lang="es">
                <a:solidFill>
                  <a:schemeClr val="dk1"/>
                </a:solidFill>
                <a:latin typeface="Times New Roman"/>
                <a:ea typeface="Times New Roman"/>
                <a:cs typeface="Times New Roman"/>
                <a:sym typeface="Times New Roman"/>
              </a:rPr>
              <a:t> 11 de la CIDIP</a:t>
            </a:r>
            <a:endParaRPr>
              <a:solidFill>
                <a:schemeClr val="dk1"/>
              </a:solidFill>
              <a:latin typeface="Times New Roman"/>
              <a:ea typeface="Times New Roman"/>
              <a:cs typeface="Times New Roman"/>
              <a:sym typeface="Times New Roman"/>
            </a:endParaRPr>
          </a:p>
          <a:p>
            <a:pPr indent="-342900" lvl="0" marL="457200" rtl="0" algn="l">
              <a:lnSpc>
                <a:spcPct val="150000"/>
              </a:lnSpc>
              <a:spcBef>
                <a:spcPts val="0"/>
              </a:spcBef>
              <a:spcAft>
                <a:spcPts val="0"/>
              </a:spcAft>
              <a:buClr>
                <a:schemeClr val="dk1"/>
              </a:buClr>
              <a:buSzPts val="1800"/>
              <a:buFont typeface="Times New Roman"/>
              <a:buChar char="●"/>
            </a:pPr>
            <a:r>
              <a:rPr lang="es">
                <a:solidFill>
                  <a:schemeClr val="dk1"/>
                </a:solidFill>
                <a:latin typeface="Times New Roman"/>
                <a:ea typeface="Times New Roman"/>
                <a:cs typeface="Times New Roman"/>
                <a:sym typeface="Times New Roman"/>
              </a:rPr>
              <a:t>Artículo</a:t>
            </a:r>
            <a:r>
              <a:rPr lang="es">
                <a:solidFill>
                  <a:schemeClr val="dk1"/>
                </a:solidFill>
                <a:latin typeface="Times New Roman"/>
                <a:ea typeface="Times New Roman"/>
                <a:cs typeface="Times New Roman"/>
                <a:sym typeface="Times New Roman"/>
              </a:rPr>
              <a:t> 14 del Convenio de la Haya</a:t>
            </a:r>
            <a:endParaRPr>
              <a:solidFill>
                <a:schemeClr val="dk1"/>
              </a:solidFill>
              <a:latin typeface="Times New Roman"/>
              <a:ea typeface="Times New Roman"/>
              <a:cs typeface="Times New Roman"/>
              <a:sym typeface="Times New Roman"/>
            </a:endParaRPr>
          </a:p>
          <a:p>
            <a:pPr indent="0" lvl="0" marL="0" rtl="0" algn="l">
              <a:spcBef>
                <a:spcPts val="1200"/>
              </a:spcBef>
              <a:spcAft>
                <a:spcPts val="1200"/>
              </a:spcAft>
              <a:buNone/>
            </a:pPr>
            <a:r>
              <a:rPr lang="es">
                <a:solidFill>
                  <a:schemeClr val="dk1"/>
                </a:solidFill>
                <a:latin typeface="Times New Roman"/>
                <a:ea typeface="Times New Roman"/>
                <a:cs typeface="Times New Roman"/>
                <a:sym typeface="Times New Roman"/>
              </a:rPr>
              <a:t>En ambos casos debe ser clara, libre (darse a entender, valorar juicios, y consecuencias de las decisiones tomadas), y </a:t>
            </a:r>
            <a:r>
              <a:rPr lang="es">
                <a:solidFill>
                  <a:schemeClr val="dk1"/>
                </a:solidFill>
                <a:latin typeface="Times New Roman"/>
                <a:ea typeface="Times New Roman"/>
                <a:cs typeface="Times New Roman"/>
                <a:sym typeface="Times New Roman"/>
              </a:rPr>
              <a:t>más</a:t>
            </a:r>
            <a:r>
              <a:rPr lang="es">
                <a:solidFill>
                  <a:schemeClr val="dk1"/>
                </a:solidFill>
                <a:latin typeface="Times New Roman"/>
                <a:ea typeface="Times New Roman"/>
                <a:cs typeface="Times New Roman"/>
                <a:sym typeface="Times New Roman"/>
              </a:rPr>
              <a:t> </a:t>
            </a:r>
            <a:r>
              <a:rPr lang="es">
                <a:solidFill>
                  <a:schemeClr val="dk1"/>
                </a:solidFill>
                <a:latin typeface="Times New Roman"/>
                <a:ea typeface="Times New Roman"/>
                <a:cs typeface="Times New Roman"/>
                <a:sym typeface="Times New Roman"/>
              </a:rPr>
              <a:t>allá</a:t>
            </a:r>
            <a:r>
              <a:rPr lang="es">
                <a:solidFill>
                  <a:schemeClr val="dk1"/>
                </a:solidFill>
                <a:latin typeface="Times New Roman"/>
                <a:ea typeface="Times New Roman"/>
                <a:cs typeface="Times New Roman"/>
                <a:sym typeface="Times New Roman"/>
              </a:rPr>
              <a:t> de una mera incomodidad</a:t>
            </a:r>
            <a:endParaRPr>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