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30"/>
  </p:notesMasterIdLst>
  <p:sldIdLst>
    <p:sldId id="256" r:id="rId2"/>
    <p:sldId id="294" r:id="rId3"/>
    <p:sldId id="279" r:id="rId4"/>
    <p:sldId id="280" r:id="rId5"/>
    <p:sldId id="284" r:id="rId6"/>
    <p:sldId id="295" r:id="rId7"/>
    <p:sldId id="257" r:id="rId8"/>
    <p:sldId id="258" r:id="rId9"/>
    <p:sldId id="259" r:id="rId10"/>
    <p:sldId id="260" r:id="rId11"/>
    <p:sldId id="286" r:id="rId12"/>
    <p:sldId id="261" r:id="rId13"/>
    <p:sldId id="281" r:id="rId14"/>
    <p:sldId id="282" r:id="rId15"/>
    <p:sldId id="283" r:id="rId16"/>
    <p:sldId id="262" r:id="rId17"/>
    <p:sldId id="263" r:id="rId18"/>
    <p:sldId id="264" r:id="rId19"/>
    <p:sldId id="278" r:id="rId20"/>
    <p:sldId id="290" r:id="rId21"/>
    <p:sldId id="291" r:id="rId22"/>
    <p:sldId id="265" r:id="rId23"/>
    <p:sldId id="266" r:id="rId24"/>
    <p:sldId id="267" r:id="rId25"/>
    <p:sldId id="268" r:id="rId26"/>
    <p:sldId id="271" r:id="rId27"/>
    <p:sldId id="292" r:id="rId28"/>
    <p:sldId id="293" r:id="rId29"/>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86450"/>
  </p:normalViewPr>
  <p:slideViewPr>
    <p:cSldViewPr snapToGrid="0" snapToObjects="1">
      <p:cViewPr varScale="1">
        <p:scale>
          <a:sx n="116" d="100"/>
          <a:sy n="116" d="100"/>
        </p:scale>
        <p:origin x="416" y="1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107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UY"/>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A4C512-4346-CB48-8EC9-004279218566}" type="datetimeFigureOut">
              <a:rPr lang="es-UY" smtClean="0"/>
              <a:t>3/10/26</a:t>
            </a:fld>
            <a:endParaRPr lang="es-UY"/>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UY"/>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UY"/>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UY"/>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4CAED-7E73-EC48-9A9B-1B51BA84A037}" type="slidenum">
              <a:rPr lang="es-UY" smtClean="0"/>
              <a:t>‹Nº›</a:t>
            </a:fld>
            <a:endParaRPr lang="es-UY"/>
          </a:p>
        </p:txBody>
      </p:sp>
    </p:spTree>
    <p:extLst>
      <p:ext uri="{BB962C8B-B14F-4D97-AF65-F5344CB8AC3E}">
        <p14:creationId xmlns:p14="http://schemas.microsoft.com/office/powerpoint/2010/main" val="1435095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7ED0C999-89C5-694E-991C-4AB0D8EC215B}" type="datetimeFigureOut">
              <a:rPr lang="es-AR" smtClean="0"/>
              <a:pPr/>
              <a:t>3/10/26</a:t>
            </a:fld>
            <a:endParaRPr lang="es-AR"/>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s-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9C24AB5C-011C-1649-A262-1F1AFCF6A572}" type="slidenum">
              <a:rPr lang="es-AR" smtClean="0"/>
              <a:pPr/>
              <a:t>‹Nº›</a:t>
            </a:fld>
            <a:endParaRPr lang="es-AR"/>
          </a:p>
        </p:txBody>
      </p:sp>
    </p:spTree>
    <p:extLst>
      <p:ext uri="{BB962C8B-B14F-4D97-AF65-F5344CB8AC3E}">
        <p14:creationId xmlns:p14="http://schemas.microsoft.com/office/powerpoint/2010/main" val="317430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ED0C999-89C5-694E-991C-4AB0D8EC215B}" type="datetimeFigureOut">
              <a:rPr lang="es-AR" smtClean="0"/>
              <a:pPr/>
              <a:t>3/10/26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735705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7ED0C999-89C5-694E-991C-4AB0D8EC215B}" type="datetimeFigureOut">
              <a:rPr lang="es-AR" smtClean="0"/>
              <a:pPr/>
              <a:t>3/10/26</a:t>
            </a:fld>
            <a:endParaRPr lang="es-AR"/>
          </a:p>
        </p:txBody>
      </p:sp>
      <p:sp>
        <p:nvSpPr>
          <p:cNvPr id="5" name="Footer Placeholder 4"/>
          <p:cNvSpPr>
            <a:spLocks noGrp="1"/>
          </p:cNvSpPr>
          <p:nvPr>
            <p:ph type="ftr" sz="quarter" idx="11"/>
          </p:nvPr>
        </p:nvSpPr>
        <p:spPr/>
        <p:txBody>
          <a:bodyPr/>
          <a:lstStyle/>
          <a:p>
            <a:endParaRPr lang="es-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1663581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ED0C999-89C5-694E-991C-4AB0D8EC215B}" type="datetimeFigureOut">
              <a:rPr lang="es-AR" smtClean="0"/>
              <a:pPr/>
              <a:t>3/10/26</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771010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ED0C999-89C5-694E-991C-4AB0D8EC215B}" type="datetimeFigureOut">
              <a:rPr lang="es-AR" smtClean="0"/>
              <a:pPr/>
              <a:t>3/10/26</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1725305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ED0C999-89C5-694E-991C-4AB0D8EC215B}" type="datetimeFigureOut">
              <a:rPr lang="es-AR" smtClean="0"/>
              <a:pPr/>
              <a:t>3/10/26</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1836626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0C999-89C5-694E-991C-4AB0D8EC215B}" type="datetimeFigureOut">
              <a:rPr lang="es-AR" smtClean="0"/>
              <a:pPr/>
              <a:t>3/10/26</a:t>
            </a:fld>
            <a:endParaRPr lang="es-AR"/>
          </a:p>
        </p:txBody>
      </p:sp>
      <p:sp>
        <p:nvSpPr>
          <p:cNvPr id="3" name="Footer Placeholder 2"/>
          <p:cNvSpPr>
            <a:spLocks noGrp="1"/>
          </p:cNvSpPr>
          <p:nvPr>
            <p:ph type="ftr" sz="quarter" idx="11"/>
          </p:nvPr>
        </p:nvSpPr>
        <p:spPr/>
        <p:txBody>
          <a:bodyPr/>
          <a:lstStyle/>
          <a:p>
            <a:endParaRPr lang="es-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4093974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7ED0C999-89C5-694E-991C-4AB0D8EC215B}" type="datetimeFigureOut">
              <a:rPr lang="es-AR" smtClean="0"/>
              <a:pPr/>
              <a:t>3/10/26</a:t>
            </a:fld>
            <a:endParaRPr lang="es-AR"/>
          </a:p>
        </p:txBody>
      </p:sp>
      <p:sp>
        <p:nvSpPr>
          <p:cNvPr id="6" name="Footer Placeholder 5"/>
          <p:cNvSpPr>
            <a:spLocks noGrp="1"/>
          </p:cNvSpPr>
          <p:nvPr>
            <p:ph type="ftr" sz="quarter" idx="11"/>
          </p:nvPr>
        </p:nvSpPr>
        <p:spPr/>
        <p:txBody>
          <a:bodyPr/>
          <a:lstStyle/>
          <a:p>
            <a:endParaRPr lang="es-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1448640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7ED0C999-89C5-694E-991C-4AB0D8EC215B}" type="datetimeFigureOut">
              <a:rPr lang="es-AR" smtClean="0"/>
              <a:pPr/>
              <a:t>3/10/26</a:t>
            </a:fld>
            <a:endParaRPr lang="es-AR"/>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47970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7ED0C999-89C5-694E-991C-4AB0D8EC215B}" type="datetimeFigureOut">
              <a:rPr lang="es-AR" smtClean="0"/>
              <a:pPr/>
              <a:t>3/10/26</a:t>
            </a:fld>
            <a:endParaRPr lang="es-AR"/>
          </a:p>
        </p:txBody>
      </p:sp>
      <p:sp>
        <p:nvSpPr>
          <p:cNvPr id="6" name="Footer Placeholder 5"/>
          <p:cNvSpPr>
            <a:spLocks noGrp="1"/>
          </p:cNvSpPr>
          <p:nvPr>
            <p:ph type="ftr" sz="quarter" idx="11"/>
          </p:nvPr>
        </p:nvSpPr>
        <p:spPr/>
        <p:txBody>
          <a:bodyPr/>
          <a:lstStyle/>
          <a:p>
            <a:endParaRPr lang="es-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1838539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4" name="Date Placeholder 3"/>
          <p:cNvSpPr>
            <a:spLocks noGrp="1"/>
          </p:cNvSpPr>
          <p:nvPr>
            <p:ph type="dt" sz="half" idx="10"/>
          </p:nvPr>
        </p:nvSpPr>
        <p:spPr/>
        <p:txBody>
          <a:bodyPr/>
          <a:lstStyle/>
          <a:p>
            <a:fld id="{7ED0C999-89C5-694E-991C-4AB0D8EC215B}" type="datetimeFigureOut">
              <a:rPr lang="es-AR" smtClean="0"/>
              <a:pPr/>
              <a:t>3/10/26</a:t>
            </a:fld>
            <a:endParaRPr lang="es-AR"/>
          </a:p>
        </p:txBody>
      </p:sp>
      <p:sp>
        <p:nvSpPr>
          <p:cNvPr id="5" name="Footer Placeholder 4"/>
          <p:cNvSpPr>
            <a:spLocks noGrp="1"/>
          </p:cNvSpPr>
          <p:nvPr>
            <p:ph type="ftr" sz="quarter" idx="11"/>
          </p:nvPr>
        </p:nvSpPr>
        <p:spPr/>
        <p:txBody>
          <a:bodyPr/>
          <a:lstStyle/>
          <a:p>
            <a:endParaRPr lang="es-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1188301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4" name="Date Placeholder 3"/>
          <p:cNvSpPr>
            <a:spLocks noGrp="1"/>
          </p:cNvSpPr>
          <p:nvPr>
            <p:ph type="dt" sz="half" idx="10"/>
          </p:nvPr>
        </p:nvSpPr>
        <p:spPr/>
        <p:txBody>
          <a:bodyPr/>
          <a:lstStyle/>
          <a:p>
            <a:fld id="{7ED0C999-89C5-694E-991C-4AB0D8EC215B}" type="datetimeFigureOut">
              <a:rPr lang="es-AR" smtClean="0"/>
              <a:pPr/>
              <a:t>3/10/26</a:t>
            </a:fld>
            <a:endParaRPr lang="es-AR"/>
          </a:p>
        </p:txBody>
      </p:sp>
      <p:sp>
        <p:nvSpPr>
          <p:cNvPr id="5" name="Footer Placeholder 4"/>
          <p:cNvSpPr>
            <a:spLocks noGrp="1"/>
          </p:cNvSpPr>
          <p:nvPr>
            <p:ph type="ftr" sz="quarter" idx="11"/>
          </p:nvPr>
        </p:nvSpPr>
        <p:spPr/>
        <p:txBody>
          <a:bodyPr/>
          <a:lstStyle/>
          <a:p>
            <a:endParaRPr lang="es-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1685702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7ED0C999-89C5-694E-991C-4AB0D8EC215B}" type="datetimeFigureOut">
              <a:rPr lang="es-AR" smtClean="0"/>
              <a:pPr/>
              <a:t>3/10/26</a:t>
            </a:fld>
            <a:endParaRPr lang="es-AR"/>
          </a:p>
        </p:txBody>
      </p:sp>
      <p:sp>
        <p:nvSpPr>
          <p:cNvPr id="5" name="Footer Placeholder 4"/>
          <p:cNvSpPr>
            <a:spLocks noGrp="1"/>
          </p:cNvSpPr>
          <p:nvPr>
            <p:ph type="ftr" sz="quarter" idx="11"/>
          </p:nvPr>
        </p:nvSpPr>
        <p:spPr/>
        <p:txBody>
          <a:bodyPr/>
          <a:lstStyle/>
          <a:p>
            <a:endParaRPr lang="es-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3225524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ED0C999-89C5-694E-991C-4AB0D8EC215B}" type="datetimeFigureOut">
              <a:rPr lang="es-AR" smtClean="0"/>
              <a:pPr/>
              <a:t>3/10/26</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2544888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ED0C999-89C5-694E-991C-4AB0D8EC215B}" type="datetimeFigureOut">
              <a:rPr lang="es-AR" smtClean="0"/>
              <a:pPr/>
              <a:t>3/10/26</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4089055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ED0C999-89C5-694E-991C-4AB0D8EC215B}" type="datetimeFigureOut">
              <a:rPr lang="es-AR" smtClean="0"/>
              <a:pPr/>
              <a:t>3/10/26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869474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ED0C999-89C5-694E-991C-4AB0D8EC215B}" type="datetimeFigureOut">
              <a:rPr lang="es-AR" smtClean="0"/>
              <a:pPr/>
              <a:t>3/10/26</a:t>
            </a:fld>
            <a:endParaRPr lang="es-AR"/>
          </a:p>
        </p:txBody>
      </p:sp>
      <p:sp>
        <p:nvSpPr>
          <p:cNvPr id="5" name="Footer Placeholder 4"/>
          <p:cNvSpPr>
            <a:spLocks noGrp="1"/>
          </p:cNvSpPr>
          <p:nvPr>
            <p:ph type="ftr" sz="quarter" idx="11"/>
          </p:nvPr>
        </p:nvSpPr>
        <p:spPr/>
        <p:txBody>
          <a:bodyPr/>
          <a:lstStyle/>
          <a:p>
            <a:endParaRPr lang="es-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C24AB5C-011C-1649-A262-1F1AFCF6A572}" type="slidenum">
              <a:rPr lang="es-AR" smtClean="0"/>
              <a:pPr/>
              <a:t>‹Nº›</a:t>
            </a:fld>
            <a:endParaRPr lang="es-AR"/>
          </a:p>
        </p:txBody>
      </p:sp>
    </p:spTree>
    <p:extLst>
      <p:ext uri="{BB962C8B-B14F-4D97-AF65-F5344CB8AC3E}">
        <p14:creationId xmlns:p14="http://schemas.microsoft.com/office/powerpoint/2010/main" val="1612026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s-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7ED0C999-89C5-694E-991C-4AB0D8EC215B}" type="datetimeFigureOut">
              <a:rPr lang="es-AR" smtClean="0"/>
              <a:pPr/>
              <a:t>3/10/26</a:t>
            </a:fld>
            <a:endParaRPr lang="es-AR"/>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9C24AB5C-011C-1649-A262-1F1AFCF6A572}" type="slidenum">
              <a:rPr lang="es-AR" smtClean="0"/>
              <a:pPr/>
              <a:t>‹Nº›</a:t>
            </a:fld>
            <a:endParaRPr lang="es-AR"/>
          </a:p>
        </p:txBody>
      </p:sp>
    </p:spTree>
    <p:extLst>
      <p:ext uri="{BB962C8B-B14F-4D97-AF65-F5344CB8AC3E}">
        <p14:creationId xmlns:p14="http://schemas.microsoft.com/office/powerpoint/2010/main" val="366299597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630D93-6F82-1540-BDFA-D135475F9BC6}"/>
              </a:ext>
            </a:extLst>
          </p:cNvPr>
          <p:cNvSpPr>
            <a:spLocks noGrp="1"/>
          </p:cNvSpPr>
          <p:nvPr>
            <p:ph type="ctrTitle"/>
          </p:nvPr>
        </p:nvSpPr>
        <p:spPr/>
        <p:txBody>
          <a:bodyPr>
            <a:normAutofit fontScale="90000"/>
          </a:bodyPr>
          <a:lstStyle/>
          <a:p>
            <a:r>
              <a:rPr lang="es-AR" dirty="0">
                <a:latin typeface="Times New Roman" panose="02020603050405020304" pitchFamily="18" charset="0"/>
                <a:cs typeface="Times New Roman" panose="02020603050405020304" pitchFamily="18" charset="0"/>
              </a:rPr>
              <a:t>Restitución internacional de personas menores de 16 años trasladadas o retenidas ilícitamente.</a:t>
            </a:r>
          </a:p>
        </p:txBody>
      </p:sp>
      <p:sp>
        <p:nvSpPr>
          <p:cNvPr id="3" name="Subtítulo 2">
            <a:extLst>
              <a:ext uri="{FF2B5EF4-FFF2-40B4-BE49-F238E27FC236}">
                <a16:creationId xmlns:a16="http://schemas.microsoft.com/office/drawing/2014/main" id="{306F31E1-2A9B-A14B-99FC-B0F3F9471AB6}"/>
              </a:ext>
            </a:extLst>
          </p:cNvPr>
          <p:cNvSpPr>
            <a:spLocks noGrp="1"/>
          </p:cNvSpPr>
          <p:nvPr>
            <p:ph type="subTitle" idx="1"/>
          </p:nvPr>
        </p:nvSpPr>
        <p:spPr/>
        <p:txBody>
          <a:bodyPr/>
          <a:lstStyle/>
          <a:p>
            <a:pPr algn="r"/>
            <a:r>
              <a:rPr lang="es-AR" dirty="0">
                <a:solidFill>
                  <a:schemeClr val="bg1"/>
                </a:solidFill>
                <a:latin typeface="Times New Roman" panose="02020603050405020304" pitchFamily="18" charset="0"/>
                <a:cs typeface="Times New Roman" panose="02020603050405020304" pitchFamily="18" charset="0"/>
              </a:rPr>
              <a:t>Rossana POSE</a:t>
            </a:r>
          </a:p>
        </p:txBody>
      </p:sp>
    </p:spTree>
    <p:extLst>
      <p:ext uri="{BB962C8B-B14F-4D97-AF65-F5344CB8AC3E}">
        <p14:creationId xmlns:p14="http://schemas.microsoft.com/office/powerpoint/2010/main" val="2617931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EBD3A0-B375-F6A2-6B83-977CA92F3AD1}"/>
              </a:ext>
            </a:extLst>
          </p:cNvPr>
          <p:cNvSpPr>
            <a:spLocks noGrp="1"/>
          </p:cNvSpPr>
          <p:nvPr>
            <p:ph type="title"/>
          </p:nvPr>
        </p:nvSpPr>
        <p:spPr/>
        <p:txBody>
          <a:bodyPr/>
          <a:lstStyle/>
          <a:p>
            <a:pPr algn="ctr"/>
            <a:r>
              <a:rPr lang="es-UY" dirty="0"/>
              <a:t>Celeridad</a:t>
            </a:r>
          </a:p>
        </p:txBody>
      </p:sp>
      <p:sp>
        <p:nvSpPr>
          <p:cNvPr id="3" name="Marcador de contenido 2">
            <a:extLst>
              <a:ext uri="{FF2B5EF4-FFF2-40B4-BE49-F238E27FC236}">
                <a16:creationId xmlns:a16="http://schemas.microsoft.com/office/drawing/2014/main" id="{4815E6D2-AE59-3B4E-2637-9E96932D8B33}"/>
              </a:ext>
            </a:extLst>
          </p:cNvPr>
          <p:cNvSpPr>
            <a:spLocks noGrp="1"/>
          </p:cNvSpPr>
          <p:nvPr>
            <p:ph idx="1"/>
          </p:nvPr>
        </p:nvSpPr>
        <p:spPr/>
        <p:txBody>
          <a:bodyPr/>
          <a:lstStyle/>
          <a:p>
            <a:pPr algn="ctr"/>
            <a:endParaRPr lang="es-UY" dirty="0"/>
          </a:p>
          <a:p>
            <a:pPr algn="ctr"/>
            <a:endParaRPr lang="es-UY" dirty="0"/>
          </a:p>
          <a:p>
            <a:pPr algn="ctr"/>
            <a:endParaRPr lang="es-UY" dirty="0"/>
          </a:p>
          <a:p>
            <a:pPr algn="ctr"/>
            <a:r>
              <a:rPr lang="es-UY" sz="2400" dirty="0"/>
              <a:t>“¿Amas la vida? Entonces no malgastes el tiempo, porque de esa materia está hecha la vida.”</a:t>
            </a:r>
          </a:p>
          <a:p>
            <a:pPr algn="ctr"/>
            <a:endParaRPr lang="es-UY" sz="2400" dirty="0"/>
          </a:p>
          <a:p>
            <a:pPr algn="r"/>
            <a:endParaRPr lang="es-UY" dirty="0"/>
          </a:p>
          <a:p>
            <a:pPr algn="r"/>
            <a:r>
              <a:rPr lang="es-UY" dirty="0"/>
              <a:t>Benjamin Franklin</a:t>
            </a:r>
          </a:p>
        </p:txBody>
      </p:sp>
    </p:spTree>
    <p:extLst>
      <p:ext uri="{BB962C8B-B14F-4D97-AF65-F5344CB8AC3E}">
        <p14:creationId xmlns:p14="http://schemas.microsoft.com/office/powerpoint/2010/main" val="3922555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9F15C7-C3EF-6D41-8F45-50F7F46C5930}"/>
              </a:ext>
            </a:extLst>
          </p:cNvPr>
          <p:cNvSpPr>
            <a:spLocks noGrp="1"/>
          </p:cNvSpPr>
          <p:nvPr>
            <p:ph type="title"/>
          </p:nvPr>
        </p:nvSpPr>
        <p:spPr/>
        <p:txBody>
          <a:bodyPr/>
          <a:lstStyle/>
          <a:p>
            <a:pPr algn="ctr"/>
            <a:r>
              <a:rPr lang="es-UY" dirty="0">
                <a:latin typeface="Times New Roman" panose="02020603050405020304" pitchFamily="18" charset="0"/>
                <a:cs typeface="Times New Roman" panose="02020603050405020304" pitchFamily="18" charset="0"/>
              </a:rPr>
              <a:t>Normativa</a:t>
            </a:r>
            <a:r>
              <a:rPr lang="es-UY" dirty="0"/>
              <a:t> </a:t>
            </a:r>
            <a:r>
              <a:rPr lang="es-UY" dirty="0">
                <a:latin typeface="Times New Roman" panose="02020603050405020304" pitchFamily="18" charset="0"/>
                <a:cs typeface="Times New Roman" panose="02020603050405020304" pitchFamily="18" charset="0"/>
              </a:rPr>
              <a:t>aplicable</a:t>
            </a:r>
          </a:p>
        </p:txBody>
      </p:sp>
      <p:sp>
        <p:nvSpPr>
          <p:cNvPr id="3" name="Marcador de contenido 2">
            <a:extLst>
              <a:ext uri="{FF2B5EF4-FFF2-40B4-BE49-F238E27FC236}">
                <a16:creationId xmlns:a16="http://schemas.microsoft.com/office/drawing/2014/main" id="{E17E967A-11CC-6046-8CCE-0B5DB5F19CF7}"/>
              </a:ext>
            </a:extLst>
          </p:cNvPr>
          <p:cNvSpPr>
            <a:spLocks noGrp="1"/>
          </p:cNvSpPr>
          <p:nvPr>
            <p:ph idx="1"/>
          </p:nvPr>
        </p:nvSpPr>
        <p:spPr/>
        <p:txBody>
          <a:bodyPr>
            <a:normAutofit fontScale="62500" lnSpcReduction="20000"/>
          </a:bodyPr>
          <a:lstStyle/>
          <a:p>
            <a:r>
              <a:rPr lang="es-UY" sz="2800" dirty="0">
                <a:latin typeface="Times New Roman" panose="02020603050405020304" pitchFamily="18" charset="0"/>
                <a:cs typeface="Times New Roman" panose="02020603050405020304" pitchFamily="18" charset="0"/>
              </a:rPr>
              <a:t>Convención Interamericana sobre restitución internacional de menores</a:t>
            </a:r>
          </a:p>
          <a:p>
            <a:r>
              <a:rPr lang="es-UY" sz="2800" dirty="0">
                <a:latin typeface="Times New Roman" panose="02020603050405020304" pitchFamily="18" charset="0"/>
                <a:cs typeface="Times New Roman" panose="02020603050405020304" pitchFamily="18" charset="0"/>
              </a:rPr>
              <a:t>Convención de la Haya sobre aspectos civiles de la sustracción internacional de niños</a:t>
            </a:r>
          </a:p>
          <a:p>
            <a:r>
              <a:rPr lang="es-UY" sz="2800" dirty="0">
                <a:latin typeface="Times New Roman" panose="02020603050405020304" pitchFamily="18" charset="0"/>
                <a:cs typeface="Times New Roman" panose="02020603050405020304" pitchFamily="18" charset="0"/>
              </a:rPr>
              <a:t>Ley 18.895</a:t>
            </a:r>
          </a:p>
          <a:p>
            <a:r>
              <a:rPr lang="es-UY" sz="2800" dirty="0">
                <a:latin typeface="Times New Roman" panose="02020603050405020304" pitchFamily="18" charset="0"/>
                <a:cs typeface="Times New Roman" panose="02020603050405020304" pitchFamily="18" charset="0"/>
              </a:rPr>
              <a:t>Convención sobre los Derechos del Niño</a:t>
            </a:r>
          </a:p>
          <a:p>
            <a:r>
              <a:rPr lang="es-UY" sz="2800" dirty="0">
                <a:latin typeface="Times New Roman" panose="02020603050405020304" pitchFamily="18" charset="0"/>
                <a:cs typeface="Times New Roman" panose="02020603050405020304" pitchFamily="18" charset="0"/>
              </a:rPr>
              <a:t>Convenio de la Haya de 19 de octubre de 1996 Relativo a la Competencia, la Ley Aplicable, el Reconocimiento, la Ejecución y la Cooperación en materia de Responsabilidad Parental y Medidas de Protección de los Niños</a:t>
            </a:r>
          </a:p>
          <a:p>
            <a:r>
              <a:rPr lang="es-UY" sz="2800" dirty="0">
                <a:latin typeface="Times New Roman" panose="02020603050405020304" pitchFamily="18" charset="0"/>
                <a:cs typeface="Times New Roman" panose="02020603050405020304" pitchFamily="18" charset="0"/>
              </a:rPr>
              <a:t>Convención de Viena sobre el derecho de los tratados</a:t>
            </a:r>
          </a:p>
          <a:p>
            <a:r>
              <a:rPr lang="es-UY" sz="2800" dirty="0">
                <a:latin typeface="Times New Roman" panose="02020603050405020304" pitchFamily="18" charset="0"/>
                <a:cs typeface="Times New Roman" panose="02020603050405020304" pitchFamily="18" charset="0"/>
              </a:rPr>
              <a:t>CNA</a:t>
            </a:r>
          </a:p>
          <a:p>
            <a:r>
              <a:rPr lang="es-UY" sz="2800" dirty="0">
                <a:latin typeface="Times New Roman" panose="02020603050405020304" pitchFamily="18" charset="0"/>
                <a:cs typeface="Times New Roman" panose="02020603050405020304" pitchFamily="18" charset="0"/>
              </a:rPr>
              <a:t>CGP</a:t>
            </a:r>
          </a:p>
        </p:txBody>
      </p:sp>
    </p:spTree>
    <p:extLst>
      <p:ext uri="{BB962C8B-B14F-4D97-AF65-F5344CB8AC3E}">
        <p14:creationId xmlns:p14="http://schemas.microsoft.com/office/powerpoint/2010/main" val="2679083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D3D550-0EA9-364F-AE31-BB1E86497A4D}"/>
              </a:ext>
            </a:extLst>
          </p:cNvPr>
          <p:cNvSpPr>
            <a:spLocks noGrp="1"/>
          </p:cNvSpPr>
          <p:nvPr>
            <p:ph type="title"/>
          </p:nvPr>
        </p:nvSpPr>
        <p:spPr/>
        <p:txBody>
          <a:bodyPr/>
          <a:lstStyle/>
          <a:p>
            <a:pPr algn="ctr"/>
            <a:r>
              <a:rPr lang="es-UY" dirty="0">
                <a:latin typeface="Times New Roman" panose="02020603050405020304" pitchFamily="18" charset="0"/>
                <a:cs typeface="Times New Roman" panose="02020603050405020304" pitchFamily="18" charset="0"/>
              </a:rPr>
              <a:t>Jerarquía</a:t>
            </a:r>
            <a:r>
              <a:rPr lang="es-UY" dirty="0"/>
              <a:t> </a:t>
            </a:r>
            <a:r>
              <a:rPr lang="es-UY" dirty="0">
                <a:latin typeface="Times New Roman" panose="02020603050405020304" pitchFamily="18" charset="0"/>
                <a:cs typeface="Times New Roman" panose="02020603050405020304" pitchFamily="18" charset="0"/>
              </a:rPr>
              <a:t>de</a:t>
            </a:r>
            <a:r>
              <a:rPr lang="es-UY" dirty="0"/>
              <a:t> </a:t>
            </a:r>
            <a:r>
              <a:rPr lang="es-UY" dirty="0">
                <a:latin typeface="Times New Roman" panose="02020603050405020304" pitchFamily="18" charset="0"/>
                <a:cs typeface="Times New Roman" panose="02020603050405020304" pitchFamily="18" charset="0"/>
              </a:rPr>
              <a:t>las</a:t>
            </a:r>
            <a:r>
              <a:rPr lang="es-UY" dirty="0"/>
              <a:t> </a:t>
            </a:r>
            <a:r>
              <a:rPr lang="es-UY" dirty="0">
                <a:latin typeface="Times New Roman" panose="02020603050405020304" pitchFamily="18" charset="0"/>
                <a:cs typeface="Times New Roman" panose="02020603050405020304" pitchFamily="18" charset="0"/>
              </a:rPr>
              <a:t>normas</a:t>
            </a:r>
            <a:r>
              <a:rPr lang="es-UY" dirty="0"/>
              <a:t> </a:t>
            </a:r>
            <a:r>
              <a:rPr lang="es-UY" dirty="0">
                <a:latin typeface="Times New Roman" panose="02020603050405020304" pitchFamily="18" charset="0"/>
                <a:cs typeface="Times New Roman" panose="02020603050405020304" pitchFamily="18" charset="0"/>
              </a:rPr>
              <a:t>citadas</a:t>
            </a:r>
          </a:p>
        </p:txBody>
      </p:sp>
      <p:sp>
        <p:nvSpPr>
          <p:cNvPr id="3" name="Marcador de contenido 2">
            <a:extLst>
              <a:ext uri="{FF2B5EF4-FFF2-40B4-BE49-F238E27FC236}">
                <a16:creationId xmlns:a16="http://schemas.microsoft.com/office/drawing/2014/main" id="{D999118A-AF74-1041-83D4-7AF54B51A9FB}"/>
              </a:ext>
            </a:extLst>
          </p:cNvPr>
          <p:cNvSpPr>
            <a:spLocks noGrp="1"/>
          </p:cNvSpPr>
          <p:nvPr>
            <p:ph idx="1"/>
          </p:nvPr>
        </p:nvSpPr>
        <p:spPr/>
        <p:txBody>
          <a:bodyPr/>
          <a:lstStyle/>
          <a:p>
            <a:r>
              <a:rPr lang="es-UY" dirty="0">
                <a:latin typeface="Times New Roman" panose="02020603050405020304" pitchFamily="18" charset="0"/>
                <a:cs typeface="Times New Roman" panose="02020603050405020304" pitchFamily="18" charset="0"/>
              </a:rPr>
              <a:t>Normas Internacionales (art. 27 de la Convención sobre el derecho de los tratados, conforme al art. 26 de dicho instrumento).</a:t>
            </a:r>
          </a:p>
          <a:p>
            <a:pPr marL="0" indent="0">
              <a:buNone/>
            </a:pPr>
            <a:r>
              <a:rPr lang="es-UY" dirty="0">
                <a:latin typeface="Times New Roman" panose="02020603050405020304" pitchFamily="18" charset="0"/>
                <a:cs typeface="Times New Roman" panose="02020603050405020304" pitchFamily="18" charset="0"/>
              </a:rPr>
              <a:t>Dentro de éstas, la Convención Interamericana sobre restitución internacional de menores (art. 34) sobre la Convención de la Haya.</a:t>
            </a:r>
          </a:p>
          <a:p>
            <a:r>
              <a:rPr lang="es-UY" dirty="0">
                <a:latin typeface="Times New Roman" panose="02020603050405020304" pitchFamily="18" charset="0"/>
                <a:cs typeface="Times New Roman" panose="02020603050405020304" pitchFamily="18" charset="0"/>
              </a:rPr>
              <a:t>Normas Nacionales.</a:t>
            </a:r>
          </a:p>
          <a:p>
            <a:pPr marL="0" indent="0">
              <a:buNone/>
            </a:pPr>
            <a:r>
              <a:rPr lang="es-UY" dirty="0">
                <a:latin typeface="Times New Roman" panose="02020603050405020304" pitchFamily="18" charset="0"/>
                <a:cs typeface="Times New Roman" panose="02020603050405020304" pitchFamily="18" charset="0"/>
              </a:rPr>
              <a:t>Ley 18.895</a:t>
            </a:r>
          </a:p>
          <a:p>
            <a:pPr marL="0" indent="0">
              <a:buNone/>
            </a:pPr>
            <a:r>
              <a:rPr lang="es-UY" dirty="0">
                <a:latin typeface="Times New Roman" panose="02020603050405020304" pitchFamily="18" charset="0"/>
                <a:cs typeface="Times New Roman" panose="02020603050405020304" pitchFamily="18" charset="0"/>
              </a:rPr>
              <a:t>CNA</a:t>
            </a:r>
          </a:p>
          <a:p>
            <a:pPr marL="0" indent="0">
              <a:buNone/>
            </a:pPr>
            <a:r>
              <a:rPr lang="es-UY" dirty="0">
                <a:latin typeface="Times New Roman" panose="02020603050405020304" pitchFamily="18" charset="0"/>
                <a:cs typeface="Times New Roman" panose="02020603050405020304" pitchFamily="18" charset="0"/>
              </a:rPr>
              <a:t>CGP</a:t>
            </a:r>
          </a:p>
        </p:txBody>
      </p:sp>
    </p:spTree>
    <p:extLst>
      <p:ext uri="{BB962C8B-B14F-4D97-AF65-F5344CB8AC3E}">
        <p14:creationId xmlns:p14="http://schemas.microsoft.com/office/powerpoint/2010/main" val="2978442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8080F8-30E7-1243-87D7-2A36562B0E56}"/>
              </a:ext>
            </a:extLst>
          </p:cNvPr>
          <p:cNvSpPr>
            <a:spLocks noGrp="1"/>
          </p:cNvSpPr>
          <p:nvPr>
            <p:ph type="title"/>
          </p:nvPr>
        </p:nvSpPr>
        <p:spPr/>
        <p:txBody>
          <a:bodyPr/>
          <a:lstStyle/>
          <a:p>
            <a:pPr algn="ctr"/>
            <a:r>
              <a:rPr lang="es-UY" dirty="0">
                <a:latin typeface="Times New Roman" panose="02020603050405020304" pitchFamily="18" charset="0"/>
                <a:cs typeface="Times New Roman" panose="02020603050405020304" pitchFamily="18" charset="0"/>
              </a:rPr>
              <a:t>Juzgados competentes</a:t>
            </a:r>
          </a:p>
        </p:txBody>
      </p:sp>
      <p:sp>
        <p:nvSpPr>
          <p:cNvPr id="3" name="Marcador de contenido 2">
            <a:extLst>
              <a:ext uri="{FF2B5EF4-FFF2-40B4-BE49-F238E27FC236}">
                <a16:creationId xmlns:a16="http://schemas.microsoft.com/office/drawing/2014/main" id="{19B4510E-BC36-794C-B7F4-7CD6E37247CA}"/>
              </a:ext>
            </a:extLst>
          </p:cNvPr>
          <p:cNvSpPr>
            <a:spLocks noGrp="1"/>
          </p:cNvSpPr>
          <p:nvPr>
            <p:ph idx="1"/>
          </p:nvPr>
        </p:nvSpPr>
        <p:spPr/>
        <p:txBody>
          <a:bodyPr>
            <a:normAutofit fontScale="62500" lnSpcReduction="20000"/>
          </a:bodyPr>
          <a:lstStyle/>
          <a:p>
            <a:pPr marL="0" indent="0">
              <a:buNone/>
            </a:pPr>
            <a:r>
              <a:rPr lang="es-UY" sz="2800" dirty="0">
                <a:latin typeface="Times New Roman" panose="02020603050405020304" pitchFamily="18" charset="0"/>
                <a:cs typeface="Times New Roman" panose="02020603050405020304" pitchFamily="18" charset="0"/>
              </a:rPr>
              <a:t>Ac. 7758 de 24 de diciembre de 2012, Circ. 175/2012:</a:t>
            </a:r>
          </a:p>
          <a:p>
            <a:r>
              <a:rPr lang="es-UY" sz="2800" dirty="0">
                <a:latin typeface="Times New Roman" panose="02020603050405020304" pitchFamily="18" charset="0"/>
                <a:cs typeface="Times New Roman" panose="02020603050405020304" pitchFamily="18" charset="0"/>
              </a:rPr>
              <a:t>TAF</a:t>
            </a:r>
          </a:p>
          <a:p>
            <a:r>
              <a:rPr lang="es-UY" sz="2800" dirty="0">
                <a:latin typeface="Times New Roman" panose="02020603050405020304" pitchFamily="18" charset="0"/>
                <a:cs typeface="Times New Roman" panose="02020603050405020304" pitchFamily="18" charset="0"/>
              </a:rPr>
              <a:t>Montevideo: Juzgados Ldos. de Familia de 1º y 8º Turno.</a:t>
            </a:r>
          </a:p>
          <a:p>
            <a:r>
              <a:rPr lang="es-UY" sz="2800" dirty="0">
                <a:latin typeface="Times New Roman" panose="02020603050405020304" pitchFamily="18" charset="0"/>
                <a:cs typeface="Times New Roman" panose="02020603050405020304" pitchFamily="18" charset="0"/>
              </a:rPr>
              <a:t>Localidades con un único turno de Familia, será su competencia.</a:t>
            </a:r>
          </a:p>
          <a:p>
            <a:r>
              <a:rPr lang="es-UY" sz="2800" dirty="0">
                <a:latin typeface="Times New Roman" panose="02020603050405020304" pitchFamily="18" charset="0"/>
                <a:cs typeface="Times New Roman" panose="02020603050405020304" pitchFamily="18" charset="0"/>
              </a:rPr>
              <a:t>Bella Unión, San Carlos, Young, Dolores, Chuy, Maldonado, Paysandú y Salto: 1º Turno.</a:t>
            </a:r>
          </a:p>
          <a:p>
            <a:r>
              <a:rPr lang="es-UY" sz="2800" dirty="0">
                <a:latin typeface="Times New Roman" panose="02020603050405020304" pitchFamily="18" charset="0"/>
                <a:cs typeface="Times New Roman" panose="02020603050405020304" pitchFamily="18" charset="0"/>
              </a:rPr>
              <a:t>Artigas, Canelones, Colonia, Durazno, Florida, Lavalleja, San José, Mercedes, Treinta y Tres, Ciudad de la Costa, Tacuarembó: 2º Turno.</a:t>
            </a:r>
          </a:p>
          <a:p>
            <a:r>
              <a:rPr lang="es-UY" sz="2800" dirty="0">
                <a:latin typeface="Times New Roman" panose="02020603050405020304" pitchFamily="18" charset="0"/>
                <a:cs typeface="Times New Roman" panose="02020603050405020304" pitchFamily="18" charset="0"/>
              </a:rPr>
              <a:t>Las Piedras: 5º Turno.</a:t>
            </a:r>
          </a:p>
          <a:p>
            <a:r>
              <a:rPr lang="es-UY" sz="2800" dirty="0">
                <a:latin typeface="Times New Roman" panose="02020603050405020304" pitchFamily="18" charset="0"/>
                <a:cs typeface="Times New Roman" panose="02020603050405020304" pitchFamily="18" charset="0"/>
              </a:rPr>
              <a:t>Cerro Largo, Rivera, Rocha y Pando: 3º Turno.</a:t>
            </a:r>
          </a:p>
        </p:txBody>
      </p:sp>
    </p:spTree>
    <p:extLst>
      <p:ext uri="{BB962C8B-B14F-4D97-AF65-F5344CB8AC3E}">
        <p14:creationId xmlns:p14="http://schemas.microsoft.com/office/powerpoint/2010/main" val="3801809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2CB67F-790F-DE1D-8FB2-8102976E24E7}"/>
              </a:ext>
            </a:extLst>
          </p:cNvPr>
          <p:cNvSpPr>
            <a:spLocks noGrp="1"/>
          </p:cNvSpPr>
          <p:nvPr>
            <p:ph type="title"/>
          </p:nvPr>
        </p:nvSpPr>
        <p:spPr/>
        <p:txBody>
          <a:bodyPr/>
          <a:lstStyle/>
          <a:p>
            <a:pPr algn="ctr"/>
            <a:r>
              <a:rPr lang="es-UY" dirty="0"/>
              <a:t>Papel de Autoridad Central</a:t>
            </a:r>
          </a:p>
        </p:txBody>
      </p:sp>
      <p:sp>
        <p:nvSpPr>
          <p:cNvPr id="3" name="Marcador de contenido 2">
            <a:extLst>
              <a:ext uri="{FF2B5EF4-FFF2-40B4-BE49-F238E27FC236}">
                <a16:creationId xmlns:a16="http://schemas.microsoft.com/office/drawing/2014/main" id="{33056F5A-9929-C9C1-77BA-5DAC14EC0528}"/>
              </a:ext>
            </a:extLst>
          </p:cNvPr>
          <p:cNvSpPr>
            <a:spLocks noGrp="1"/>
          </p:cNvSpPr>
          <p:nvPr>
            <p:ph idx="1"/>
          </p:nvPr>
        </p:nvSpPr>
        <p:spPr/>
        <p:txBody>
          <a:bodyPr>
            <a:normAutofit/>
          </a:bodyPr>
          <a:lstStyle/>
          <a:p>
            <a:pPr marL="0" indent="0" algn="just">
              <a:buNone/>
            </a:pPr>
            <a:r>
              <a:rPr lang="es-UY" sz="2400" dirty="0">
                <a:latin typeface="Times New Roman" panose="02020603050405020304" pitchFamily="18" charset="0"/>
                <a:cs typeface="Times New Roman" panose="02020603050405020304" pitchFamily="18" charset="0"/>
              </a:rPr>
              <a:t>Conforme a los arts. 7 de la Haya y 7 de la Convención Interamericana, la AC coopera con las partes y Magistrados a efectos de ubicar y restituir a los NNA a su lugar de residencia habitual; auxiliando en la obtención de documentos necesarios.</a:t>
            </a:r>
          </a:p>
          <a:p>
            <a:pPr marL="0" indent="0" algn="just">
              <a:buNone/>
            </a:pPr>
            <a:r>
              <a:rPr lang="es-UY" sz="2400" dirty="0">
                <a:latin typeface="Times New Roman" panose="02020603050405020304" pitchFamily="18" charset="0"/>
                <a:cs typeface="Times New Roman" panose="02020603050405020304" pitchFamily="18" charset="0"/>
              </a:rPr>
              <a:t>Debe ser informada de las actuaciones, tiene libre acceso a las mismas y puede participar de las audiencias, para lo cual debe ser notificada.</a:t>
            </a:r>
          </a:p>
          <a:p>
            <a:pPr marL="0" indent="0" algn="just">
              <a:buNone/>
            </a:pPr>
            <a:r>
              <a:rPr lang="es-UY" sz="2400" dirty="0">
                <a:latin typeface="Times New Roman" panose="02020603050405020304" pitchFamily="18" charset="0"/>
                <a:cs typeface="Times New Roman" panose="02020603050405020304" pitchFamily="18" charset="0"/>
              </a:rPr>
              <a:t>Art. 10 de la Ley 18.895</a:t>
            </a:r>
            <a:endParaRPr lang="es-UY" sz="2400" dirty="0"/>
          </a:p>
        </p:txBody>
      </p:sp>
    </p:spTree>
    <p:extLst>
      <p:ext uri="{BB962C8B-B14F-4D97-AF65-F5344CB8AC3E}">
        <p14:creationId xmlns:p14="http://schemas.microsoft.com/office/powerpoint/2010/main" val="3152386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62C92D-1B4B-9D4F-B97E-A3926FB0FEB6}"/>
              </a:ext>
            </a:extLst>
          </p:cNvPr>
          <p:cNvSpPr>
            <a:spLocks noGrp="1"/>
          </p:cNvSpPr>
          <p:nvPr>
            <p:ph type="title"/>
          </p:nvPr>
        </p:nvSpPr>
        <p:spPr/>
        <p:txBody>
          <a:bodyPr anchor="ctr"/>
          <a:lstStyle/>
          <a:p>
            <a:pPr algn="ctr"/>
            <a:r>
              <a:rPr lang="es-AR" dirty="0">
                <a:latin typeface="Times New Roman" panose="02020603050405020304" pitchFamily="18" charset="0"/>
                <a:cs typeface="Times New Roman" panose="02020603050405020304" pitchFamily="18" charset="0"/>
              </a:rPr>
              <a:t>Objeto de la norma</a:t>
            </a:r>
          </a:p>
        </p:txBody>
      </p:sp>
      <p:sp>
        <p:nvSpPr>
          <p:cNvPr id="3" name="Marcador de contenido 2">
            <a:extLst>
              <a:ext uri="{FF2B5EF4-FFF2-40B4-BE49-F238E27FC236}">
                <a16:creationId xmlns:a16="http://schemas.microsoft.com/office/drawing/2014/main" id="{B0C85A65-E3D1-AA4E-AD44-22930B686708}"/>
              </a:ext>
            </a:extLst>
          </p:cNvPr>
          <p:cNvSpPr>
            <a:spLocks noGrp="1"/>
          </p:cNvSpPr>
          <p:nvPr>
            <p:ph idx="1"/>
          </p:nvPr>
        </p:nvSpPr>
        <p:spPr/>
        <p:txBody>
          <a:bodyPr anchor="ctr">
            <a:normAutofit fontScale="92500" lnSpcReduction="20000"/>
          </a:bodyPr>
          <a:lstStyle/>
          <a:p>
            <a:pPr marL="0" indent="0" algn="ctr">
              <a:buNone/>
            </a:pPr>
            <a:r>
              <a:rPr lang="es-AR" sz="2800" dirty="0">
                <a:latin typeface="Times New Roman" panose="02020603050405020304" pitchFamily="18" charset="0"/>
                <a:cs typeface="Times New Roman" panose="02020603050405020304" pitchFamily="18" charset="0"/>
              </a:rPr>
              <a:t>Evitar el traslado o retención ilícitos de NNA de menos de 16 años (secuestro).</a:t>
            </a:r>
          </a:p>
          <a:p>
            <a:pPr marL="0" indent="0" algn="ctr">
              <a:buNone/>
            </a:pPr>
            <a:r>
              <a:rPr lang="es-AR" sz="2800" dirty="0">
                <a:latin typeface="Times New Roman" panose="02020603050405020304" pitchFamily="18" charset="0"/>
                <a:cs typeface="Times New Roman" panose="02020603050405020304" pitchFamily="18" charset="0"/>
              </a:rPr>
              <a:t>Art. 4 de la Convención Interamericana sobre restitución internacional de menores; Art. 3 de la Convención de la Haya; Art. 1º inc. 1º de la Ley 18.895.</a:t>
            </a:r>
          </a:p>
          <a:p>
            <a:pPr marL="0" indent="0" algn="ctr">
              <a:buNone/>
            </a:pPr>
            <a:r>
              <a:rPr lang="es-AR" sz="2800" dirty="0">
                <a:latin typeface="Times New Roman" panose="02020603050405020304" pitchFamily="18" charset="0"/>
                <a:cs typeface="Times New Roman" panose="02020603050405020304" pitchFamily="18" charset="0"/>
              </a:rPr>
              <a:t>No se ingresa en el fondo del asunto de la guarda (art. 15 de la Convención Interamericana; art. 19 de la Convención  de la Haya; art. 2 de la Ley 18.895).</a:t>
            </a:r>
          </a:p>
          <a:p>
            <a:pPr marL="0" indent="0" algn="ctr">
              <a:buNone/>
            </a:pPr>
            <a:r>
              <a:rPr lang="es-AR" sz="2800" dirty="0">
                <a:latin typeface="Times New Roman" panose="02020603050405020304" pitchFamily="18" charset="0"/>
                <a:cs typeface="Times New Roman" panose="02020603050405020304" pitchFamily="18" charset="0"/>
              </a:rPr>
              <a:t>Excepciones son de interpretación estricta.</a:t>
            </a:r>
            <a:endParaRPr lang="es-A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6268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lstStyle/>
          <a:p>
            <a:pPr algn="ctr"/>
            <a:r>
              <a:rPr lang="es-AR" dirty="0">
                <a:latin typeface="Times New Roman" panose="02020603050405020304" pitchFamily="18" charset="0"/>
                <a:cs typeface="Times New Roman" panose="02020603050405020304" pitchFamily="18" charset="0"/>
              </a:rPr>
              <a:t>Traslado o retención ilícitos</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p:txBody>
          <a:bodyPr anchor="ctr">
            <a:noAutofit/>
          </a:bodyPr>
          <a:lstStyle/>
          <a:p>
            <a:pPr marL="0" indent="0" algn="ctr">
              <a:buNone/>
            </a:pPr>
            <a:r>
              <a:rPr lang="es-AR" sz="2800" dirty="0">
                <a:latin typeface="Times New Roman" panose="02020603050405020304" pitchFamily="18" charset="0"/>
                <a:cs typeface="Times New Roman" panose="02020603050405020304" pitchFamily="18" charset="0"/>
              </a:rPr>
              <a:t>Cuando se hayan producido en infracción de un derecho de custodia que ejercían los padres, tutores o guardadores o  cualquier institución.</a:t>
            </a:r>
          </a:p>
        </p:txBody>
      </p:sp>
    </p:spTree>
    <p:extLst>
      <p:ext uri="{BB962C8B-B14F-4D97-AF65-F5344CB8AC3E}">
        <p14:creationId xmlns:p14="http://schemas.microsoft.com/office/powerpoint/2010/main" val="3290483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lstStyle/>
          <a:p>
            <a:pPr algn="ctr"/>
            <a:r>
              <a:rPr lang="es-AR" dirty="0">
                <a:latin typeface="Times New Roman" panose="02020603050405020304" pitchFamily="18" charset="0"/>
                <a:cs typeface="Times New Roman" panose="02020603050405020304" pitchFamily="18" charset="0"/>
              </a:rPr>
              <a:t>Guarda</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p:txBody>
          <a:bodyPr anchor="ctr">
            <a:noAutofit/>
          </a:bodyPr>
          <a:lstStyle/>
          <a:p>
            <a:pPr marL="0" indent="0" algn="ctr">
              <a:buNone/>
            </a:pPr>
            <a:r>
              <a:rPr lang="es-AR" sz="2800" dirty="0">
                <a:latin typeface="Times New Roman" panose="02020603050405020304" pitchFamily="18" charset="0"/>
                <a:cs typeface="Times New Roman" panose="02020603050405020304" pitchFamily="18" charset="0"/>
              </a:rPr>
              <a:t>Comprende el derecho relativo al cuidado de NNA y, en especial, el de decidir su lugar de residencia (art. 3 </a:t>
            </a:r>
            <a:r>
              <a:rPr lang="es-AR" sz="2800" dirty="0" err="1">
                <a:latin typeface="Times New Roman" panose="02020603050405020304" pitchFamily="18" charset="0"/>
                <a:cs typeface="Times New Roman" panose="02020603050405020304" pitchFamily="18" charset="0"/>
              </a:rPr>
              <a:t>lit.</a:t>
            </a:r>
            <a:r>
              <a:rPr lang="es-AR" sz="2800" dirty="0">
                <a:latin typeface="Times New Roman" panose="02020603050405020304" pitchFamily="18" charset="0"/>
                <a:cs typeface="Times New Roman" panose="02020603050405020304" pitchFamily="18" charset="0"/>
              </a:rPr>
              <a:t> a de la Convención Interamericana; art. 5 </a:t>
            </a:r>
            <a:r>
              <a:rPr lang="es-AR" sz="2800" dirty="0" err="1">
                <a:latin typeface="Times New Roman" panose="02020603050405020304" pitchFamily="18" charset="0"/>
                <a:cs typeface="Times New Roman" panose="02020603050405020304" pitchFamily="18" charset="0"/>
              </a:rPr>
              <a:t>lit.</a:t>
            </a:r>
            <a:r>
              <a:rPr lang="es-AR" sz="2800" dirty="0">
                <a:latin typeface="Times New Roman" panose="02020603050405020304" pitchFamily="18" charset="0"/>
                <a:cs typeface="Times New Roman" panose="02020603050405020304" pitchFamily="18" charset="0"/>
              </a:rPr>
              <a:t> a de la Convención de la Haya; art. 1º inc. 3º de la Ley 18.895).</a:t>
            </a:r>
          </a:p>
        </p:txBody>
      </p:sp>
    </p:spTree>
    <p:extLst>
      <p:ext uri="{BB962C8B-B14F-4D97-AF65-F5344CB8AC3E}">
        <p14:creationId xmlns:p14="http://schemas.microsoft.com/office/powerpoint/2010/main" val="3986777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lstStyle/>
          <a:p>
            <a:pPr algn="ctr"/>
            <a:r>
              <a:rPr lang="es-AR" dirty="0">
                <a:latin typeface="Times New Roman" panose="02020603050405020304" pitchFamily="18" charset="0"/>
                <a:cs typeface="Times New Roman" panose="02020603050405020304" pitchFamily="18" charset="0"/>
              </a:rPr>
              <a:t>Partes del proceso</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p:txBody>
          <a:bodyPr anchor="ctr">
            <a:noAutofit/>
          </a:bodyPr>
          <a:lstStyle/>
          <a:p>
            <a:pPr marL="0" indent="0" algn="ctr">
              <a:buNone/>
            </a:pPr>
            <a:r>
              <a:rPr lang="es-AR" sz="2800" dirty="0">
                <a:latin typeface="Times New Roman" panose="02020603050405020304" pitchFamily="18" charset="0"/>
                <a:cs typeface="Times New Roman" panose="02020603050405020304" pitchFamily="18" charset="0"/>
              </a:rPr>
              <a:t>Requirente</a:t>
            </a:r>
          </a:p>
          <a:p>
            <a:pPr marL="0" indent="0" algn="ctr">
              <a:buNone/>
            </a:pPr>
            <a:r>
              <a:rPr lang="es-AR" sz="2800" dirty="0">
                <a:latin typeface="Times New Roman" panose="02020603050405020304" pitchFamily="18" charset="0"/>
                <a:cs typeface="Times New Roman" panose="02020603050405020304" pitchFamily="18" charset="0"/>
              </a:rPr>
              <a:t>Requerido</a:t>
            </a:r>
          </a:p>
          <a:p>
            <a:pPr marL="0" indent="0" algn="ctr">
              <a:buNone/>
            </a:pPr>
            <a:r>
              <a:rPr lang="es-AR" sz="2800" dirty="0">
                <a:latin typeface="Times New Roman" panose="02020603050405020304" pitchFamily="18" charset="0"/>
                <a:cs typeface="Times New Roman" panose="02020603050405020304" pitchFamily="18" charset="0"/>
              </a:rPr>
              <a:t>NNA</a:t>
            </a:r>
          </a:p>
          <a:p>
            <a:pPr marL="0" indent="0" algn="ctr">
              <a:buNone/>
            </a:pPr>
            <a:endParaRPr lang="es-AR" sz="2800" dirty="0">
              <a:latin typeface="Times New Roman" panose="02020603050405020304" pitchFamily="18" charset="0"/>
              <a:cs typeface="Times New Roman" panose="02020603050405020304" pitchFamily="18" charset="0"/>
            </a:endParaRPr>
          </a:p>
          <a:p>
            <a:pPr marL="0" indent="0" algn="ctr">
              <a:buNone/>
            </a:pPr>
            <a:r>
              <a:rPr lang="es-AR" sz="2800" dirty="0">
                <a:latin typeface="Times New Roman" panose="02020603050405020304" pitchFamily="18" charset="0"/>
                <a:cs typeface="Times New Roman" panose="02020603050405020304" pitchFamily="18" charset="0"/>
              </a:rPr>
              <a:t>Otros sujetos intervinientes:</a:t>
            </a:r>
          </a:p>
          <a:p>
            <a:pPr marL="0" indent="0" algn="ctr">
              <a:buNone/>
            </a:pPr>
            <a:r>
              <a:rPr lang="es-AR" sz="2800" dirty="0">
                <a:latin typeface="Times New Roman" panose="02020603050405020304" pitchFamily="18" charset="0"/>
                <a:cs typeface="Times New Roman" panose="02020603050405020304" pitchFamily="18" charset="0"/>
              </a:rPr>
              <a:t>Autoridad Central</a:t>
            </a:r>
          </a:p>
          <a:p>
            <a:pPr marL="0" indent="0" algn="ctr">
              <a:buNone/>
            </a:pPr>
            <a:r>
              <a:rPr lang="es-AR" sz="2800" dirty="0">
                <a:latin typeface="Times New Roman" panose="02020603050405020304" pitchFamily="18" charset="0"/>
                <a:cs typeface="Times New Roman" panose="02020603050405020304" pitchFamily="18" charset="0"/>
              </a:rPr>
              <a:t>Juez de Enlace</a:t>
            </a:r>
          </a:p>
          <a:p>
            <a:pPr marL="0" indent="0" algn="ctr">
              <a:buNone/>
            </a:pPr>
            <a:endParaRPr lang="es-A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0859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52E39A-0F38-BC4A-8A84-A58FFE11CC60}"/>
              </a:ext>
            </a:extLst>
          </p:cNvPr>
          <p:cNvSpPr>
            <a:spLocks noGrp="1"/>
          </p:cNvSpPr>
          <p:nvPr>
            <p:ph type="title"/>
          </p:nvPr>
        </p:nvSpPr>
        <p:spPr/>
        <p:txBody>
          <a:bodyPr/>
          <a:lstStyle/>
          <a:p>
            <a:pPr algn="ctr"/>
            <a:r>
              <a:rPr lang="es-UY" dirty="0">
                <a:latin typeface="Times New Roman" panose="02020603050405020304" pitchFamily="18" charset="0"/>
                <a:cs typeface="Times New Roman" panose="02020603050405020304" pitchFamily="18" charset="0"/>
              </a:rPr>
              <a:t>Norma especial</a:t>
            </a:r>
          </a:p>
        </p:txBody>
      </p:sp>
      <p:sp>
        <p:nvSpPr>
          <p:cNvPr id="3" name="Marcador de contenido 2">
            <a:extLst>
              <a:ext uri="{FF2B5EF4-FFF2-40B4-BE49-F238E27FC236}">
                <a16:creationId xmlns:a16="http://schemas.microsoft.com/office/drawing/2014/main" id="{1E1C9C4C-5A2C-C841-B325-B85FA84415D8}"/>
              </a:ext>
            </a:extLst>
          </p:cNvPr>
          <p:cNvSpPr>
            <a:spLocks noGrp="1"/>
          </p:cNvSpPr>
          <p:nvPr>
            <p:ph idx="1"/>
          </p:nvPr>
        </p:nvSpPr>
        <p:spPr/>
        <p:txBody>
          <a:bodyPr/>
          <a:lstStyle/>
          <a:p>
            <a:pPr algn="ctr"/>
            <a:r>
              <a:rPr lang="es-ES" sz="2800" b="1" dirty="0">
                <a:latin typeface="Times New Roman" panose="02020603050405020304" pitchFamily="18" charset="0"/>
                <a:cs typeface="Times New Roman" panose="02020603050405020304" pitchFamily="18" charset="0"/>
              </a:rPr>
              <a:t>No se admitirán cuestiones previas, incidentes, ni reconvenciones que obsten a la prosecución del trámite (art. 14 inc. 2º de la Ley 18.895).</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3143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a:xfrm>
            <a:off x="943080" y="838200"/>
            <a:ext cx="8761413" cy="728480"/>
          </a:xfrm>
        </p:spPr>
        <p:txBody>
          <a:bodyPr>
            <a:normAutofit/>
          </a:bodyPr>
          <a:lstStyle/>
          <a:p>
            <a:pPr algn="ctr"/>
            <a:r>
              <a:rPr lang="es-AR" dirty="0">
                <a:latin typeface="Times New Roman" panose="02020603050405020304" pitchFamily="18" charset="0"/>
                <a:cs typeface="Times New Roman" panose="02020603050405020304" pitchFamily="18" charset="0"/>
              </a:rPr>
              <a:t>Procedimiento</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p:txBody>
          <a:bodyPr anchor="ctr">
            <a:normAutofit fontScale="92500"/>
          </a:bodyPr>
          <a:lstStyle/>
          <a:p>
            <a:pPr algn="just"/>
            <a:r>
              <a:rPr lang="es-AR" sz="2800" dirty="0">
                <a:latin typeface="Times New Roman" panose="02020603050405020304" pitchFamily="18" charset="0"/>
                <a:cs typeface="Times New Roman" panose="02020603050405020304" pitchFamily="18" charset="0"/>
              </a:rPr>
              <a:t>Localización del NNA (eventual). Arts. 18 a 20 de la Convención Interamericana, art. 11 de la Ley 18.895.</a:t>
            </a:r>
          </a:p>
          <a:p>
            <a:pPr algn="just"/>
            <a:r>
              <a:rPr lang="es-AR" sz="2800" dirty="0">
                <a:latin typeface="Times New Roman" panose="02020603050405020304" pitchFamily="18" charset="0"/>
                <a:cs typeface="Times New Roman" panose="02020603050405020304" pitchFamily="18" charset="0"/>
              </a:rPr>
              <a:t>Demanda o solicitud de restitución a presentarse dentro del plazo de 60 días calendario contados desde la comunicación de localización (art. 20 inc. 1º de la Convención Interamericana) o 30 días desde la comunicación de la localización (art. 11 inc. 5º Ley 18.895). Consecuencia de incumplimiento de los plazos: caducidad de las medidas.</a:t>
            </a:r>
          </a:p>
          <a:p>
            <a:pPr algn="just"/>
            <a:endParaRPr lang="es-A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6349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6DFD76-599C-854E-8650-C4F394F5191D}"/>
              </a:ext>
            </a:extLst>
          </p:cNvPr>
          <p:cNvSpPr>
            <a:spLocks noGrp="1"/>
          </p:cNvSpPr>
          <p:nvPr>
            <p:ph type="title"/>
          </p:nvPr>
        </p:nvSpPr>
        <p:spPr/>
        <p:txBody>
          <a:bodyPr/>
          <a:lstStyle/>
          <a:p>
            <a:pPr algn="ctr"/>
            <a:r>
              <a:rPr lang="es-UY" dirty="0">
                <a:latin typeface="Times New Roman" panose="02020603050405020304" pitchFamily="18" charset="0"/>
                <a:cs typeface="Times New Roman" panose="02020603050405020304" pitchFamily="18" charset="0"/>
              </a:rPr>
              <a:t>Procedimiento</a:t>
            </a:r>
          </a:p>
        </p:txBody>
      </p:sp>
      <p:sp>
        <p:nvSpPr>
          <p:cNvPr id="3" name="Marcador de contenido 2">
            <a:extLst>
              <a:ext uri="{FF2B5EF4-FFF2-40B4-BE49-F238E27FC236}">
                <a16:creationId xmlns:a16="http://schemas.microsoft.com/office/drawing/2014/main" id="{65D0ED68-34F6-874E-A17A-121C304E7715}"/>
              </a:ext>
            </a:extLst>
          </p:cNvPr>
          <p:cNvSpPr>
            <a:spLocks noGrp="1"/>
          </p:cNvSpPr>
          <p:nvPr>
            <p:ph idx="1"/>
          </p:nvPr>
        </p:nvSpPr>
        <p:spPr/>
        <p:txBody>
          <a:bodyPr>
            <a:normAutofit lnSpcReduction="10000"/>
          </a:bodyPr>
          <a:lstStyle/>
          <a:p>
            <a:r>
              <a:rPr lang="es-ES" sz="2800" dirty="0">
                <a:latin typeface="Times New Roman" panose="02020603050405020304" pitchFamily="18" charset="0"/>
                <a:cs typeface="Times New Roman" panose="02020603050405020304" pitchFamily="18" charset="0"/>
              </a:rPr>
              <a:t>Exhorto o carta rogatoria, solicitud a Autoridad Central, directamente o por vía diplomática o consular (art. 8 Convención Interamericana).</a:t>
            </a:r>
          </a:p>
          <a:p>
            <a:endParaRPr lang="es-ES" sz="2800" dirty="0">
              <a:latin typeface="Times New Roman" panose="02020603050405020304" pitchFamily="18" charset="0"/>
              <a:cs typeface="Times New Roman" panose="02020603050405020304" pitchFamily="18" charset="0"/>
            </a:endParaRPr>
          </a:p>
          <a:p>
            <a:r>
              <a:rPr lang="es-ES" sz="2800" dirty="0">
                <a:latin typeface="Times New Roman" panose="02020603050405020304" pitchFamily="18" charset="0"/>
                <a:cs typeface="Times New Roman" panose="02020603050405020304" pitchFamily="18" charset="0"/>
              </a:rPr>
              <a:t>formulario La Haya  </a:t>
            </a:r>
          </a:p>
          <a:p>
            <a:r>
              <a:rPr lang="es-ES" sz="2800" dirty="0">
                <a:latin typeface="Times New Roman" panose="02020603050405020304" pitchFamily="18" charset="0"/>
                <a:cs typeface="Times New Roman" panose="02020603050405020304" pitchFamily="18" charset="0"/>
              </a:rPr>
              <a:t>Contenido: art. 8 de la Convención de la Haya; art. 9 de la Convención Interamericana;  11 de la Ley 18.895.</a:t>
            </a:r>
            <a:endParaRPr lang="en-US" sz="2800" dirty="0">
              <a:latin typeface="Times New Roman" panose="02020603050405020304" pitchFamily="18" charset="0"/>
              <a:cs typeface="Times New Roman" panose="02020603050405020304" pitchFamily="18" charset="0"/>
            </a:endParaRPr>
          </a:p>
          <a:p>
            <a:endParaRPr lang="es-UY" dirty="0"/>
          </a:p>
        </p:txBody>
      </p:sp>
    </p:spTree>
    <p:extLst>
      <p:ext uri="{BB962C8B-B14F-4D97-AF65-F5344CB8AC3E}">
        <p14:creationId xmlns:p14="http://schemas.microsoft.com/office/powerpoint/2010/main" val="3391524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EE58A5-509D-A341-B68A-C8560DCFC44D}"/>
              </a:ext>
            </a:extLst>
          </p:cNvPr>
          <p:cNvSpPr>
            <a:spLocks noGrp="1"/>
          </p:cNvSpPr>
          <p:nvPr>
            <p:ph type="title"/>
          </p:nvPr>
        </p:nvSpPr>
        <p:spPr/>
        <p:txBody>
          <a:bodyPr/>
          <a:lstStyle/>
          <a:p>
            <a:pPr algn="ctr"/>
            <a:r>
              <a:rPr lang="es-UY" dirty="0">
                <a:latin typeface="Times New Roman" panose="02020603050405020304" pitchFamily="18" charset="0"/>
                <a:cs typeface="Times New Roman" panose="02020603050405020304" pitchFamily="18" charset="0"/>
              </a:rPr>
              <a:t>Procedimiento: contenido solicitud Conv. Interamericana (art. 9)</a:t>
            </a:r>
          </a:p>
        </p:txBody>
      </p:sp>
      <p:sp>
        <p:nvSpPr>
          <p:cNvPr id="3" name="Marcador de contenido 2">
            <a:extLst>
              <a:ext uri="{FF2B5EF4-FFF2-40B4-BE49-F238E27FC236}">
                <a16:creationId xmlns:a16="http://schemas.microsoft.com/office/drawing/2014/main" id="{08D93F6E-D76E-8149-ADC3-F84F6B9023C4}"/>
              </a:ext>
            </a:extLst>
          </p:cNvPr>
          <p:cNvSpPr>
            <a:spLocks noGrp="1"/>
          </p:cNvSpPr>
          <p:nvPr>
            <p:ph idx="1"/>
          </p:nvPr>
        </p:nvSpPr>
        <p:spPr/>
        <p:txBody>
          <a:bodyPr>
            <a:normAutofit/>
          </a:bodyPr>
          <a:lstStyle/>
          <a:p>
            <a:r>
              <a:rPr lang="es-ES" sz="2800" dirty="0">
                <a:latin typeface="Times New Roman" panose="02020603050405020304" pitchFamily="18" charset="0"/>
                <a:cs typeface="Times New Roman" panose="02020603050405020304" pitchFamily="18" charset="0"/>
              </a:rPr>
              <a:t>Antecedentes a la retención o traslado.</a:t>
            </a:r>
          </a:p>
          <a:p>
            <a:r>
              <a:rPr lang="es-ES" sz="2800" dirty="0">
                <a:latin typeface="Times New Roman" panose="02020603050405020304" pitchFamily="18" charset="0"/>
                <a:cs typeface="Times New Roman" panose="02020603050405020304" pitchFamily="18" charset="0"/>
              </a:rPr>
              <a:t>Información de la ubicación del NNA.</a:t>
            </a:r>
          </a:p>
          <a:p>
            <a:r>
              <a:rPr lang="es-ES" sz="2800" dirty="0">
                <a:latin typeface="Times New Roman" panose="02020603050405020304" pitchFamily="18" charset="0"/>
                <a:cs typeface="Times New Roman" panose="02020603050405020304" pitchFamily="18" charset="0"/>
              </a:rPr>
              <a:t>Fundamentos de derecho en que se apoya la restitución.</a:t>
            </a:r>
          </a:p>
          <a:p>
            <a:r>
              <a:rPr lang="es-ES" sz="2800" dirty="0">
                <a:latin typeface="Times New Roman" panose="02020603050405020304" pitchFamily="18" charset="0"/>
                <a:cs typeface="Times New Roman" panose="02020603050405020304" pitchFamily="18" charset="0"/>
              </a:rPr>
              <a:t>Acompañado de todos los documentos y en su caso traducción</a:t>
            </a:r>
          </a:p>
          <a:p>
            <a:r>
              <a:rPr lang="es-ES" sz="2800" dirty="0">
                <a:latin typeface="Times New Roman" panose="02020603050405020304" pitchFamily="18" charset="0"/>
                <a:cs typeface="Times New Roman" panose="02020603050405020304" pitchFamily="18" charset="0"/>
              </a:rPr>
              <a:t>Indicación de medidas para hacer efectivo el retorno.</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7152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76B1D0-0E4E-9543-ACFE-E21B91053F22}"/>
              </a:ext>
            </a:extLst>
          </p:cNvPr>
          <p:cNvSpPr>
            <a:spLocks noGrp="1"/>
          </p:cNvSpPr>
          <p:nvPr>
            <p:ph type="title"/>
          </p:nvPr>
        </p:nvSpPr>
        <p:spPr/>
        <p:txBody>
          <a:bodyPr/>
          <a:lstStyle/>
          <a:p>
            <a:r>
              <a:rPr lang="es-UY" dirty="0">
                <a:latin typeface="Times New Roman" panose="02020603050405020304" pitchFamily="18" charset="0"/>
                <a:cs typeface="Times New Roman" panose="02020603050405020304" pitchFamily="18" charset="0"/>
              </a:rPr>
              <a:t>Procedimiento: contenido solicitud Conv. de la Haya (art. 8). </a:t>
            </a:r>
          </a:p>
        </p:txBody>
      </p:sp>
      <p:sp>
        <p:nvSpPr>
          <p:cNvPr id="3" name="Marcador de contenido 2">
            <a:extLst>
              <a:ext uri="{FF2B5EF4-FFF2-40B4-BE49-F238E27FC236}">
                <a16:creationId xmlns:a16="http://schemas.microsoft.com/office/drawing/2014/main" id="{0254B987-F489-1949-A8F3-BEA92E4DC3E7}"/>
              </a:ext>
            </a:extLst>
          </p:cNvPr>
          <p:cNvSpPr>
            <a:spLocks noGrp="1"/>
          </p:cNvSpPr>
          <p:nvPr>
            <p:ph idx="1"/>
          </p:nvPr>
        </p:nvSpPr>
        <p:spPr/>
        <p:txBody>
          <a:bodyPr>
            <a:normAutofit fontScale="47500" lnSpcReduction="20000"/>
          </a:bodyPr>
          <a:lstStyle/>
          <a:p>
            <a:r>
              <a:rPr lang="es-ES" sz="3300" dirty="0">
                <a:latin typeface="Times New Roman" panose="02020603050405020304" pitchFamily="18" charset="0"/>
                <a:cs typeface="Times New Roman" panose="02020603050405020304" pitchFamily="18" charset="0"/>
              </a:rPr>
              <a:t>Información relativa a la identidad del solicitante, del menor y de la persona que se alega  ha sustraído o retenido al menor </a:t>
            </a:r>
          </a:p>
          <a:p>
            <a:r>
              <a:rPr lang="es-ES" sz="3300" dirty="0">
                <a:latin typeface="Times New Roman" panose="02020603050405020304" pitchFamily="18" charset="0"/>
                <a:cs typeface="Times New Roman" panose="02020603050405020304" pitchFamily="18" charset="0"/>
              </a:rPr>
              <a:t>La fecha de nacimiento del menor, cuando sea posible obtenerla</a:t>
            </a:r>
          </a:p>
          <a:p>
            <a:r>
              <a:rPr lang="es-ES" sz="3300" dirty="0">
                <a:latin typeface="Times New Roman" panose="02020603050405020304" pitchFamily="18" charset="0"/>
                <a:cs typeface="Times New Roman" panose="02020603050405020304" pitchFamily="18" charset="0"/>
              </a:rPr>
              <a:t>Los motivos en que se basa el solicitante para reclamar la restitución del menor</a:t>
            </a:r>
          </a:p>
          <a:p>
            <a:r>
              <a:rPr lang="es-ES" sz="3300" dirty="0">
                <a:latin typeface="Times New Roman" panose="02020603050405020304" pitchFamily="18" charset="0"/>
                <a:cs typeface="Times New Roman" panose="02020603050405020304" pitchFamily="18" charset="0"/>
              </a:rPr>
              <a:t>Toda la información disponible relativa a la localización del menor y la identidad de la persona con la que se supone que está el menor</a:t>
            </a:r>
          </a:p>
          <a:p>
            <a:r>
              <a:rPr lang="es-ES" sz="3300" dirty="0">
                <a:latin typeface="Times New Roman" panose="02020603050405020304" pitchFamily="18" charset="0"/>
                <a:cs typeface="Times New Roman" panose="02020603050405020304" pitchFamily="18" charset="0"/>
              </a:rPr>
              <a:t>la solicitud podrá ir acompañada o complementada por</a:t>
            </a:r>
          </a:p>
          <a:p>
            <a:r>
              <a:rPr lang="es-ES" sz="3300" dirty="0">
                <a:latin typeface="Times New Roman" panose="02020603050405020304" pitchFamily="18" charset="0"/>
                <a:cs typeface="Times New Roman" panose="02020603050405020304" pitchFamily="18" charset="0"/>
              </a:rPr>
              <a:t>e) Una copia legalizada de toda decisión o acuerdo pertinentes</a:t>
            </a:r>
          </a:p>
          <a:p>
            <a:r>
              <a:rPr lang="es-ES" sz="3300" dirty="0">
                <a:latin typeface="Times New Roman" panose="02020603050405020304" pitchFamily="18" charset="0"/>
                <a:cs typeface="Times New Roman" panose="02020603050405020304" pitchFamily="18" charset="0"/>
              </a:rPr>
              <a:t>f) Una certificación o declaración jurada expedida por una Autoridad Central o por otra Autoridad del Estado donde el menor tenga  su residencia habitual o por una calificada con respecto al derecho vigente en esta materia de dicho Estado</a:t>
            </a:r>
          </a:p>
          <a:p>
            <a:r>
              <a:rPr lang="es-ES" sz="3300" dirty="0">
                <a:latin typeface="Times New Roman" panose="02020603050405020304" pitchFamily="18" charset="0"/>
                <a:cs typeface="Times New Roman" panose="02020603050405020304" pitchFamily="18" charset="0"/>
              </a:rPr>
              <a:t>g) Cualquier otro documento pertinente</a:t>
            </a:r>
            <a:endParaRPr lang="en-US" sz="3300" dirty="0">
              <a:latin typeface="Times New Roman" panose="02020603050405020304" pitchFamily="18" charset="0"/>
              <a:cs typeface="Times New Roman" panose="02020603050405020304" pitchFamily="18" charset="0"/>
            </a:endParaRPr>
          </a:p>
          <a:p>
            <a:endParaRPr lang="es-UY"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2694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fontScale="90000"/>
          </a:bodyPr>
          <a:lstStyle/>
          <a:p>
            <a:pPr algn="ctr"/>
            <a:r>
              <a:rPr lang="es-AR" dirty="0">
                <a:latin typeface="Times New Roman" panose="02020603050405020304" pitchFamily="18" charset="0"/>
                <a:cs typeface="Times New Roman" panose="02020603050405020304" pitchFamily="18" charset="0"/>
              </a:rPr>
              <a:t>Procedimiento: providencia inicial (art. 14 de la Ley 18.895, 24 </a:t>
            </a:r>
            <a:r>
              <a:rPr lang="es-AR" dirty="0" err="1">
                <a:latin typeface="Times New Roman" panose="02020603050405020304" pitchFamily="18" charset="0"/>
                <a:cs typeface="Times New Roman" panose="02020603050405020304" pitchFamily="18" charset="0"/>
              </a:rPr>
              <a:t>hs</a:t>
            </a:r>
            <a:r>
              <a:rPr lang="es-AR" dirty="0">
                <a:latin typeface="Times New Roman" panose="02020603050405020304" pitchFamily="18" charset="0"/>
                <a:cs typeface="Times New Roman" panose="02020603050405020304" pitchFamily="18" charset="0"/>
              </a:rPr>
              <a:t>. para su despacho).</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p:txBody>
          <a:bodyPr anchor="ctr">
            <a:normAutofit fontScale="70000" lnSpcReduction="20000"/>
          </a:bodyPr>
          <a:lstStyle/>
          <a:p>
            <a:pPr algn="just"/>
            <a:r>
              <a:rPr lang="es-AR" sz="2800" dirty="0">
                <a:latin typeface="Times New Roman" panose="02020603050405020304" pitchFamily="18" charset="0"/>
                <a:cs typeface="Times New Roman" panose="02020603050405020304" pitchFamily="18" charset="0"/>
              </a:rPr>
              <a:t>Mandamiento de restitución.</a:t>
            </a:r>
          </a:p>
          <a:p>
            <a:pPr algn="just"/>
            <a:r>
              <a:rPr lang="es-AR" sz="2800" dirty="0">
                <a:latin typeface="Times New Roman" panose="02020603050405020304" pitchFamily="18" charset="0"/>
                <a:cs typeface="Times New Roman" panose="02020603050405020304" pitchFamily="18" charset="0"/>
              </a:rPr>
              <a:t>Adopción de medidas cautelares: cierre de fronteras y retención de documentación para viajar del NNA y sustractor (art. 14 inc. 1º Ley 18.895).</a:t>
            </a:r>
          </a:p>
          <a:p>
            <a:pPr algn="just"/>
            <a:r>
              <a:rPr lang="es-AR" sz="2800" dirty="0">
                <a:latin typeface="Times New Roman" panose="02020603050405020304" pitchFamily="18" charset="0"/>
                <a:cs typeface="Times New Roman" panose="02020603050405020304" pitchFamily="18" charset="0"/>
              </a:rPr>
              <a:t>Citación de excepciones al requerido exclusivamente (art. 15 de la Ley 18.895): 8 días Convención Interamericana (art. 12 inc. 1º) y 10 días Ley 18.895 (art. 14).</a:t>
            </a:r>
          </a:p>
          <a:p>
            <a:pPr marL="0" indent="0" algn="just">
              <a:buNone/>
            </a:pPr>
            <a:r>
              <a:rPr lang="es-ES" sz="2800" dirty="0" err="1">
                <a:latin typeface="Times New Roman" panose="02020603050405020304" pitchFamily="18" charset="0"/>
                <a:cs typeface="Times New Roman" panose="02020603050405020304" pitchFamily="18" charset="0"/>
              </a:rPr>
              <a:t>Op</a:t>
            </a:r>
            <a:r>
              <a:rPr lang="es-ES" sz="2800" dirty="0">
                <a:latin typeface="Times New Roman" panose="02020603050405020304" pitchFamily="18" charset="0"/>
                <a:cs typeface="Times New Roman" panose="02020603050405020304" pitchFamily="18" charset="0"/>
              </a:rPr>
              <a:t>. TAF 3º, </a:t>
            </a:r>
            <a:r>
              <a:rPr lang="es-ES" sz="2800" dirty="0" err="1">
                <a:latin typeface="Times New Roman" panose="02020603050405020304" pitchFamily="18" charset="0"/>
                <a:cs typeface="Times New Roman" panose="02020603050405020304" pitchFamily="18" charset="0"/>
              </a:rPr>
              <a:t>Sent</a:t>
            </a:r>
            <a:r>
              <a:rPr lang="es-ES" sz="2800" dirty="0">
                <a:latin typeface="Times New Roman" panose="02020603050405020304" pitchFamily="18" charset="0"/>
                <a:cs typeface="Times New Roman" panose="02020603050405020304" pitchFamily="18" charset="0"/>
              </a:rPr>
              <a:t>. 188/2025, de 10 de diciembre de 2025. El Defensor solo debe expedirse cuando se haya diligenciado la prueba necesaria, ya que adopta actitud de expectativa.</a:t>
            </a:r>
            <a:endParaRPr lang="es-AR" sz="2800" dirty="0">
              <a:latin typeface="Times New Roman" panose="02020603050405020304" pitchFamily="18" charset="0"/>
              <a:cs typeface="Times New Roman" panose="02020603050405020304" pitchFamily="18" charset="0"/>
            </a:endParaRPr>
          </a:p>
          <a:p>
            <a:pPr algn="just"/>
            <a:r>
              <a:rPr lang="es-AR" sz="2800" dirty="0">
                <a:latin typeface="Times New Roman" panose="02020603050405020304" pitchFamily="18" charset="0"/>
                <a:cs typeface="Times New Roman" panose="02020603050405020304" pitchFamily="18" charset="0"/>
              </a:rPr>
              <a:t>Designación Defensa parte actora y al NNA.</a:t>
            </a:r>
          </a:p>
          <a:p>
            <a:pPr algn="just"/>
            <a:endParaRPr lang="es-AR" sz="2800" dirty="0">
              <a:latin typeface="Times New Roman" panose="02020603050405020304" pitchFamily="18" charset="0"/>
              <a:cs typeface="Times New Roman" panose="02020603050405020304" pitchFamily="18" charset="0"/>
            </a:endParaRPr>
          </a:p>
          <a:p>
            <a:pPr marL="2743200" lvl="6" indent="0" algn="just">
              <a:buNone/>
            </a:pPr>
            <a:endParaRPr lang="es-A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7282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fontScale="90000"/>
          </a:bodyPr>
          <a:lstStyle/>
          <a:p>
            <a:pPr algn="ctr"/>
            <a:r>
              <a:rPr lang="es-AR" dirty="0">
                <a:latin typeface="Times New Roman" panose="02020603050405020304" pitchFamily="18" charset="0"/>
                <a:cs typeface="Times New Roman" panose="02020603050405020304" pitchFamily="18" charset="0"/>
              </a:rPr>
              <a:t>Excepciones: art. 11 de la </a:t>
            </a:r>
            <a:r>
              <a:rPr lang="es-AR" dirty="0" err="1">
                <a:latin typeface="Times New Roman" panose="02020603050405020304" pitchFamily="18" charset="0"/>
                <a:cs typeface="Times New Roman" panose="02020603050405020304" pitchFamily="18" charset="0"/>
              </a:rPr>
              <a:t>Conv</a:t>
            </a:r>
            <a:r>
              <a:rPr lang="es-AR" dirty="0">
                <a:latin typeface="Times New Roman" panose="02020603050405020304" pitchFamily="18" charset="0"/>
                <a:cs typeface="Times New Roman" panose="02020603050405020304" pitchFamily="18" charset="0"/>
              </a:rPr>
              <a:t>. Interamericana</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p:txBody>
          <a:bodyPr anchor="ctr">
            <a:normAutofit fontScale="70000" lnSpcReduction="20000"/>
          </a:bodyPr>
          <a:lstStyle/>
          <a:p>
            <a:r>
              <a:rPr lang="es-ES" sz="2800" dirty="0">
                <a:latin typeface="Times New Roman" panose="02020603050405020304" pitchFamily="18" charset="0"/>
                <a:cs typeface="Times New Roman" panose="02020603050405020304" pitchFamily="18" charset="0"/>
              </a:rPr>
              <a:t>a.- Que los titulares de la solicitud o demanda de restitución no ejercían efectivamente su derecho en el momento del traslado o de la retención, o hubieran consentido o prestado su anuencia con posterioridad a tal traslado o retención, o </a:t>
            </a:r>
          </a:p>
          <a:p>
            <a:r>
              <a:rPr lang="es-ES" sz="2800" dirty="0">
                <a:latin typeface="Times New Roman" panose="02020603050405020304" pitchFamily="18" charset="0"/>
                <a:cs typeface="Times New Roman" panose="02020603050405020304" pitchFamily="18" charset="0"/>
              </a:rPr>
              <a:t>B.-que existiere un riesgo grave de que la restitución del menor pudiere exponerle a un peligro físico o psíquico </a:t>
            </a:r>
          </a:p>
          <a:p>
            <a:pPr>
              <a:buNone/>
            </a:pPr>
            <a:r>
              <a:rPr lang="es-ES" sz="2800" dirty="0">
                <a:latin typeface="Times New Roman" panose="02020603050405020304" pitchFamily="18" charset="0"/>
                <a:cs typeface="Times New Roman" panose="02020603050405020304" pitchFamily="18" charset="0"/>
              </a:rPr>
              <a:t>      La autoridad exhortada puede también rechazar la restitución del menor si comprobare que éste se opone a regresar y a juicio de aquella, la edad y madurez del menor justificare tomar en cuenta su opinión.</a:t>
            </a:r>
          </a:p>
          <a:p>
            <a:pPr>
              <a:buNone/>
            </a:pPr>
            <a:r>
              <a:rPr lang="en-US" sz="2800" dirty="0">
                <a:latin typeface="Times New Roman" panose="02020603050405020304" pitchFamily="18" charset="0"/>
                <a:cs typeface="Times New Roman" panose="02020603050405020304" pitchFamily="18" charset="0"/>
              </a:rPr>
              <a:t>La </a:t>
            </a:r>
            <a:r>
              <a:rPr lang="en-US" sz="2800" dirty="0" err="1">
                <a:latin typeface="Times New Roman" panose="02020603050405020304" pitchFamily="18" charset="0"/>
                <a:cs typeface="Times New Roman" panose="02020603050405020304" pitchFamily="18" charset="0"/>
              </a:rPr>
              <a:t>acción</a:t>
            </a:r>
            <a:r>
              <a:rPr lang="en-US" sz="2800" dirty="0">
                <a:latin typeface="Times New Roman" panose="02020603050405020304" pitchFamily="18" charset="0"/>
                <a:cs typeface="Times New Roman" panose="02020603050405020304" pitchFamily="18" charset="0"/>
              </a:rPr>
              <a:t> debe ser </a:t>
            </a:r>
            <a:r>
              <a:rPr lang="en-US" sz="2800" dirty="0" err="1">
                <a:latin typeface="Times New Roman" panose="02020603050405020304" pitchFamily="18" charset="0"/>
                <a:cs typeface="Times New Roman" panose="02020603050405020304" pitchFamily="18" charset="0"/>
              </a:rPr>
              <a:t>ejercida</a:t>
            </a:r>
            <a:r>
              <a:rPr lang="en-US" sz="2800" dirty="0">
                <a:latin typeface="Times New Roman" panose="02020603050405020304" pitchFamily="18" charset="0"/>
                <a:cs typeface="Times New Roman" panose="02020603050405020304" pitchFamily="18" charset="0"/>
              </a:rPr>
              <a:t> dentro del </a:t>
            </a:r>
            <a:r>
              <a:rPr lang="en-US" sz="2800" dirty="0" err="1">
                <a:latin typeface="Times New Roman" panose="02020603050405020304" pitchFamily="18" charset="0"/>
                <a:cs typeface="Times New Roman" panose="02020603050405020304" pitchFamily="18" charset="0"/>
              </a:rPr>
              <a:t>plazo</a:t>
            </a:r>
            <a:r>
              <a:rPr lang="en-US" sz="2800" dirty="0">
                <a:latin typeface="Times New Roman" panose="02020603050405020304" pitchFamily="18" charset="0"/>
                <a:cs typeface="Times New Roman" panose="02020603050405020304" pitchFamily="18" charset="0"/>
              </a:rPr>
              <a:t> de un </a:t>
            </a:r>
            <a:r>
              <a:rPr lang="en-US" sz="2800" dirty="0" err="1">
                <a:latin typeface="Times New Roman" panose="02020603050405020304" pitchFamily="18" charset="0"/>
                <a:cs typeface="Times New Roman" panose="02020603050405020304" pitchFamily="18" charset="0"/>
              </a:rPr>
              <a:t>año</a:t>
            </a:r>
            <a:r>
              <a:rPr lang="en-US" sz="2800" dirty="0">
                <a:latin typeface="Times New Roman" panose="02020603050405020304" pitchFamily="18" charset="0"/>
                <a:cs typeface="Times New Roman" panose="02020603050405020304" pitchFamily="18" charset="0"/>
              </a:rPr>
              <a:t>, salvo </a:t>
            </a:r>
            <a:r>
              <a:rPr lang="en-US" sz="2800" dirty="0" err="1">
                <a:latin typeface="Times New Roman" panose="02020603050405020304" pitchFamily="18" charset="0"/>
                <a:cs typeface="Times New Roman" panose="02020603050405020304" pitchFamily="18" charset="0"/>
              </a:rPr>
              <a:t>circunstancias</a:t>
            </a:r>
            <a:r>
              <a:rPr lang="en-US" sz="2800" dirty="0">
                <a:latin typeface="Times New Roman" panose="02020603050405020304" pitchFamily="18" charset="0"/>
                <a:cs typeface="Times New Roman" panose="02020603050405020304" pitchFamily="18" charset="0"/>
              </a:rPr>
              <a:t> del </a:t>
            </a:r>
            <a:r>
              <a:rPr lang="en-US" sz="2800" dirty="0" err="1">
                <a:latin typeface="Times New Roman" panose="02020603050405020304" pitchFamily="18" charset="0"/>
                <a:cs typeface="Times New Roman" panose="02020603050405020304" pitchFamily="18" charset="0"/>
              </a:rPr>
              <a:t>caso</a:t>
            </a:r>
            <a:r>
              <a:rPr lang="en-US" sz="2800" dirty="0">
                <a:latin typeface="Times New Roman" panose="02020603050405020304" pitchFamily="18" charset="0"/>
                <a:cs typeface="Times New Roman" panose="02020603050405020304" pitchFamily="18" charset="0"/>
              </a:rPr>
              <a:t> (art. 14).</a:t>
            </a:r>
          </a:p>
          <a:p>
            <a:pPr marL="0" indent="0" algn="ctr">
              <a:buNone/>
            </a:pPr>
            <a:endParaRPr lang="es-A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5263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a:bodyPr>
          <a:lstStyle/>
          <a:p>
            <a:pPr algn="ctr"/>
            <a:r>
              <a:rPr lang="es-AR" dirty="0">
                <a:latin typeface="Times New Roman" panose="02020603050405020304" pitchFamily="18" charset="0"/>
                <a:cs typeface="Times New Roman" panose="02020603050405020304" pitchFamily="18" charset="0"/>
              </a:rPr>
              <a:t>Excepciones: art. 13 </a:t>
            </a:r>
            <a:r>
              <a:rPr lang="es-AR" dirty="0" err="1">
                <a:latin typeface="Times New Roman" panose="02020603050405020304" pitchFamily="18" charset="0"/>
                <a:cs typeface="Times New Roman" panose="02020603050405020304" pitchFamily="18" charset="0"/>
              </a:rPr>
              <a:t>Conv</a:t>
            </a:r>
            <a:r>
              <a:rPr lang="es-AR" dirty="0">
                <a:latin typeface="Times New Roman" panose="02020603050405020304" pitchFamily="18" charset="0"/>
                <a:cs typeface="Times New Roman" panose="02020603050405020304" pitchFamily="18" charset="0"/>
              </a:rPr>
              <a:t>. de la Haya</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a:xfrm>
            <a:off x="334537" y="2603500"/>
            <a:ext cx="11574965" cy="3416300"/>
          </a:xfrm>
        </p:spPr>
        <p:txBody>
          <a:bodyPr anchor="ctr">
            <a:normAutofit fontScale="70000" lnSpcReduction="20000"/>
          </a:bodyPr>
          <a:lstStyle/>
          <a:p>
            <a:r>
              <a:rPr lang="es-ES" sz="2800" dirty="0">
                <a:latin typeface="Times New Roman" panose="02020603050405020304" pitchFamily="18" charset="0"/>
                <a:cs typeface="Times New Roman" panose="02020603050405020304" pitchFamily="18" charset="0"/>
              </a:rPr>
              <a:t>a) la persona , institución, u organismo que se hubiera hecho cargo del menor no ejercía de modo efectivo el derecho de custodia en el momento en que fue trasladado o retenido o había consentido o posteriormente aceptado el traslado o retención; o</a:t>
            </a:r>
          </a:p>
          <a:p>
            <a:r>
              <a:rPr lang="es-ES" sz="2800" dirty="0">
                <a:latin typeface="Times New Roman" panose="02020603050405020304" pitchFamily="18" charset="0"/>
                <a:cs typeface="Times New Roman" panose="02020603050405020304" pitchFamily="18" charset="0"/>
              </a:rPr>
              <a:t>b) existe un grave riesgo de que la restitución del menor lo exponga a un peligro físico o psíquico o que de cualquier otra manera ponga al menor en una situación intolerable</a:t>
            </a:r>
          </a:p>
          <a:p>
            <a:r>
              <a:rPr lang="es-ES" sz="2800" dirty="0">
                <a:latin typeface="Times New Roman" panose="02020603050405020304" pitchFamily="18" charset="0"/>
                <a:cs typeface="Times New Roman" panose="02020603050405020304" pitchFamily="18" charset="0"/>
              </a:rPr>
              <a:t>La autoridad judicial o administrativa podrá asimismo negarse a ordenar la restitución si se comprueba que el propio menor se opone a la que resulta apropiado tiene en cuenta sus opiniones </a:t>
            </a:r>
          </a:p>
          <a:p>
            <a:r>
              <a:rPr lang="es-ES" sz="2800" dirty="0">
                <a:latin typeface="Times New Roman" panose="02020603050405020304" pitchFamily="18" charset="0"/>
                <a:cs typeface="Times New Roman" panose="02020603050405020304" pitchFamily="18" charset="0"/>
              </a:rPr>
              <a:t>Al examinar las circunstancias a que se hace referencia en el presente articulo, las autoridades judiciales y administrativas tendrán en cuenta la información que  sobre la situación social del menor proporcione la Autoridad Central u otra autoridad competente del lugar de residencia habitual del menor</a:t>
            </a:r>
          </a:p>
          <a:p>
            <a:r>
              <a:rPr lang="es-ES" sz="2800" dirty="0">
                <a:latin typeface="Times New Roman" panose="02020603050405020304" pitchFamily="18" charset="0"/>
                <a:cs typeface="Times New Roman" panose="02020603050405020304" pitchFamily="18" charset="0"/>
              </a:rPr>
              <a:t>Un año de plazo, salvo integración del NNA en su nuevo ambiente (art. 12).</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6374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a:bodyPr>
          <a:lstStyle/>
          <a:p>
            <a:pPr algn="ctr"/>
            <a:r>
              <a:rPr lang="es-AR" dirty="0">
                <a:latin typeface="Times New Roman" panose="02020603050405020304" pitchFamily="18" charset="0"/>
                <a:cs typeface="Times New Roman" panose="02020603050405020304" pitchFamily="18" charset="0"/>
              </a:rPr>
              <a:t>Excepciones: art. 15 de la Ley 18.895</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a:xfrm>
            <a:off x="334537" y="2603500"/>
            <a:ext cx="11574965" cy="3416300"/>
          </a:xfrm>
        </p:spPr>
        <p:txBody>
          <a:bodyPr anchor="ctr">
            <a:normAutofit fontScale="25000" lnSpcReduction="20000"/>
          </a:bodyPr>
          <a:lstStyle/>
          <a:p>
            <a:r>
              <a:rPr lang="es-ES" sz="8600" dirty="0">
                <a:latin typeface="Times New Roman" panose="02020603050405020304" pitchFamily="18" charset="0"/>
                <a:cs typeface="Times New Roman" panose="02020603050405020304" pitchFamily="18" charset="0"/>
              </a:rPr>
              <a:t>A) la persona , institución u organismo que hubiere hecho cargo de la persona de menos de 16 años de edad, no ejercía de modo efectivo el derecho de  custodia en el momento en que fue trasladada o retenida o había consentido o posteriormente aceptado el traslado o retención</a:t>
            </a:r>
          </a:p>
          <a:p>
            <a:r>
              <a:rPr lang="es-ES" sz="8600" dirty="0">
                <a:latin typeface="Times New Roman" panose="02020603050405020304" pitchFamily="18" charset="0"/>
                <a:cs typeface="Times New Roman" panose="02020603050405020304" pitchFamily="18" charset="0"/>
              </a:rPr>
              <a:t>b) Existe un grave riesgo de que la restitución de la persona de menos de 16 años la exponga a un peligro físico, psíquico o que de cualquier otra manera ponga a la persona en una situación intolerable.</a:t>
            </a:r>
          </a:p>
          <a:p>
            <a:pPr marL="0" indent="0">
              <a:buNone/>
            </a:pPr>
            <a:r>
              <a:rPr lang="es-UY" sz="8800" dirty="0">
                <a:latin typeface="Times New Roman" panose="02020603050405020304" pitchFamily="18" charset="0"/>
                <a:cs typeface="Times New Roman" panose="02020603050405020304" pitchFamily="18" charset="0"/>
              </a:rPr>
              <a:t>Siempre que se acredite que exista o haya existido violencia basada en género del demandante contra los hijos cuya restitución se solicita, o contra la persona a cuyo cargo se encuentren, se considera configurado el grave riesgo a que hace referencia el inciso anterior.</a:t>
            </a:r>
            <a:endParaRPr lang="es-ES" sz="4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0899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a:bodyPr>
          <a:lstStyle/>
          <a:p>
            <a:pPr algn="ctr"/>
            <a:r>
              <a:rPr lang="es-AR" dirty="0">
                <a:latin typeface="Times New Roman" panose="02020603050405020304" pitchFamily="18" charset="0"/>
                <a:cs typeface="Times New Roman" panose="02020603050405020304" pitchFamily="18" charset="0"/>
              </a:rPr>
              <a:t>Excepción de grave riesgo</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a:xfrm>
            <a:off x="334537" y="2603500"/>
            <a:ext cx="11574965" cy="3416300"/>
          </a:xfrm>
        </p:spPr>
        <p:txBody>
          <a:bodyPr anchor="ctr">
            <a:normAutofit/>
          </a:bodyPr>
          <a:lstStyle/>
          <a:p>
            <a:r>
              <a:rPr lang="es-ES" sz="2400" dirty="0">
                <a:latin typeface="Times New Roman" panose="02020603050405020304" pitchFamily="18" charset="0"/>
                <a:cs typeface="Times New Roman" panose="02020603050405020304" pitchFamily="18" charset="0"/>
              </a:rPr>
              <a:t>Riesgo: calificado, debe ser grave, es decir, real y con cierto nivel de seriedad. Deben ser alegaciones específicas, no generales.</a:t>
            </a:r>
          </a:p>
          <a:p>
            <a:r>
              <a:rPr lang="es-ES" sz="2400" dirty="0">
                <a:latin typeface="Times New Roman" panose="02020603050405020304" pitchFamily="18" charset="0"/>
                <a:cs typeface="Times New Roman" panose="02020603050405020304" pitchFamily="18" charset="0"/>
              </a:rPr>
              <a:t>De carácter prospectivo: Se centra en las condiciones en que el NNA se encontrará tras su restitución. Requiere también considerar, eventualmente, medidas de protección a adoptar en el Estado de residencia habitual.</a:t>
            </a:r>
          </a:p>
        </p:txBody>
      </p:sp>
    </p:spTree>
    <p:extLst>
      <p:ext uri="{BB962C8B-B14F-4D97-AF65-F5344CB8AC3E}">
        <p14:creationId xmlns:p14="http://schemas.microsoft.com/office/powerpoint/2010/main" val="3900586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fontScale="90000"/>
          </a:bodyPr>
          <a:lstStyle/>
          <a:p>
            <a:pPr algn="ctr"/>
            <a:r>
              <a:rPr lang="es-AR" dirty="0">
                <a:latin typeface="Times New Roman" panose="02020603050405020304" pitchFamily="18" charset="0"/>
                <a:cs typeface="Times New Roman" panose="02020603050405020304" pitchFamily="18" charset="0"/>
              </a:rPr>
              <a:t>Excepción de grave riesgo: alegaciones más frecuentes</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a:xfrm>
            <a:off x="334537" y="2603500"/>
            <a:ext cx="11574965" cy="3416300"/>
          </a:xfrm>
        </p:spPr>
        <p:txBody>
          <a:bodyPr anchor="ctr">
            <a:normAutofit fontScale="85000" lnSpcReduction="20000"/>
          </a:bodyPr>
          <a:lstStyle/>
          <a:p>
            <a:pPr algn="just"/>
            <a:r>
              <a:rPr lang="es-ES" sz="2400" dirty="0">
                <a:latin typeface="Times New Roman" panose="02020603050405020304" pitchFamily="18" charset="0"/>
                <a:cs typeface="Times New Roman" panose="02020603050405020304" pitchFamily="18" charset="0"/>
              </a:rPr>
              <a:t>Maltrato físico, psicológico o emocional, abuso sexual u otro tipo de maltrato o exposición a VG ejercida por el padre o madre privado del NNA hacia el sustractor. Ver </a:t>
            </a:r>
            <a:r>
              <a:rPr lang="es-ES" sz="2400" dirty="0" err="1">
                <a:latin typeface="Times New Roman" panose="02020603050405020304" pitchFamily="18" charset="0"/>
                <a:cs typeface="Times New Roman" panose="02020603050405020304" pitchFamily="18" charset="0"/>
              </a:rPr>
              <a:t>rest</a:t>
            </a:r>
            <a:r>
              <a:rPr lang="es-ES" sz="2400" dirty="0">
                <a:latin typeface="Times New Roman" panose="02020603050405020304" pitchFamily="18" charset="0"/>
                <a:cs typeface="Times New Roman" panose="02020603050405020304" pitchFamily="18" charset="0"/>
              </a:rPr>
              <a:t>. segura.</a:t>
            </a:r>
          </a:p>
          <a:p>
            <a:pPr algn="just"/>
            <a:r>
              <a:rPr lang="es-ES" sz="2400" dirty="0">
                <a:latin typeface="Times New Roman" panose="02020603050405020304" pitchFamily="18" charset="0"/>
                <a:cs typeface="Times New Roman" panose="02020603050405020304" pitchFamily="18" charset="0"/>
              </a:rPr>
              <a:t>La separación del NNA del padre o madre sustractor, invocándose razones como: seguridad, salud, economía, procesos penales pendientes, situación migratoria. </a:t>
            </a:r>
            <a:r>
              <a:rPr lang="es-ES" sz="2400" dirty="0" err="1">
                <a:latin typeface="Times New Roman" panose="02020603050405020304" pitchFamily="18" charset="0"/>
                <a:cs typeface="Times New Roman" panose="02020603050405020304" pitchFamily="18" charset="0"/>
              </a:rPr>
              <a:t>Sit</a:t>
            </a:r>
            <a:r>
              <a:rPr lang="es-ES" sz="2400" dirty="0">
                <a:latin typeface="Times New Roman" panose="02020603050405020304" pitchFamily="18" charset="0"/>
                <a:cs typeface="Times New Roman" panose="02020603050405020304" pitchFamily="18" charset="0"/>
              </a:rPr>
              <a:t>. </a:t>
            </a:r>
            <a:r>
              <a:rPr lang="es-ES" sz="2400" dirty="0" err="1">
                <a:latin typeface="Times New Roman" panose="02020603050405020304" pitchFamily="18" charset="0"/>
                <a:cs typeface="Times New Roman" panose="02020603050405020304" pitchFamily="18" charset="0"/>
              </a:rPr>
              <a:t>ec</a:t>
            </a:r>
            <a:r>
              <a:rPr lang="es-ES" sz="2400" dirty="0">
                <a:latin typeface="Times New Roman" panose="02020603050405020304" pitchFamily="18" charset="0"/>
                <a:cs typeface="Times New Roman" panose="02020603050405020304" pitchFamily="18" charset="0"/>
              </a:rPr>
              <a:t>. precaria del progenitor que retorna, no se ha considerado suficiente para obstar una </a:t>
            </a:r>
            <a:r>
              <a:rPr lang="es-ES" sz="2400" dirty="0" err="1">
                <a:latin typeface="Times New Roman" panose="02020603050405020304" pitchFamily="18" charset="0"/>
                <a:cs typeface="Times New Roman" panose="02020603050405020304" pitchFamily="18" charset="0"/>
              </a:rPr>
              <a:t>rest</a:t>
            </a:r>
            <a:r>
              <a:rPr lang="es-ES" sz="2400" dirty="0">
                <a:latin typeface="Times New Roman" panose="02020603050405020304" pitchFamily="18" charset="0"/>
                <a:cs typeface="Times New Roman" panose="02020603050405020304" pitchFamily="18" charset="0"/>
              </a:rPr>
              <a:t>.; sí en el </a:t>
            </a:r>
            <a:r>
              <a:rPr lang="es-ES" sz="2400" dirty="0" err="1">
                <a:latin typeface="Times New Roman" panose="02020603050405020304" pitchFamily="18" charset="0"/>
                <a:cs typeface="Times New Roman" panose="02020603050405020304" pitchFamily="18" charset="0"/>
              </a:rPr>
              <a:t>proc</a:t>
            </a:r>
            <a:r>
              <a:rPr lang="es-ES" sz="2400" dirty="0">
                <a:latin typeface="Times New Roman" panose="02020603050405020304" pitchFamily="18" charset="0"/>
                <a:cs typeface="Times New Roman" panose="02020603050405020304" pitchFamily="18" charset="0"/>
              </a:rPr>
              <a:t>. post. de custodia. Tampoco la falta de acceso a la justicia invocada por el sustractor se ha considerado grave riesgo, debiendo evitarse comparar sistemas de justicia entre los países. No se ha considerado grave riesgo que el sustractor haya formado una nueva </a:t>
            </a:r>
            <a:r>
              <a:rPr lang="es-ES" sz="2400" dirty="0" err="1">
                <a:latin typeface="Times New Roman" panose="02020603050405020304" pitchFamily="18" charset="0"/>
                <a:cs typeface="Times New Roman" panose="02020603050405020304" pitchFamily="18" charset="0"/>
              </a:rPr>
              <a:t>flia</a:t>
            </a:r>
            <a:r>
              <a:rPr lang="es-ES" sz="2400" dirty="0">
                <a:latin typeface="Times New Roman" panose="02020603050405020304" pitchFamily="18" charset="0"/>
                <a:cs typeface="Times New Roman" panose="02020603050405020304" pitchFamily="18" charset="0"/>
              </a:rPr>
              <a:t>.</a:t>
            </a:r>
          </a:p>
          <a:p>
            <a:pPr algn="just"/>
            <a:r>
              <a:rPr lang="es-ES" sz="2400" dirty="0">
                <a:latin typeface="Times New Roman" panose="02020603050405020304" pitchFamily="18" charset="0"/>
                <a:cs typeface="Times New Roman" panose="02020603050405020304" pitchFamily="18" charset="0"/>
              </a:rPr>
              <a:t>Separación de otros familiares (hermanos, sustractor que se niega a ir con el niño).</a:t>
            </a:r>
          </a:p>
          <a:p>
            <a:pPr algn="just"/>
            <a:r>
              <a:rPr lang="es-ES" sz="2400" dirty="0">
                <a:latin typeface="Times New Roman" panose="02020603050405020304" pitchFamily="18" charset="0"/>
                <a:cs typeface="Times New Roman" panose="02020603050405020304" pitchFamily="18" charset="0"/>
              </a:rPr>
              <a:t>Preocupación por la seguridad, educación, economía, salud del NNA en el Estado de residencia habitual. La situación del país en cuanto a seguridad, política o economía, tampoco se han considerado grave riesgo. Si muy grave, deberán adoptarse </a:t>
            </a:r>
            <a:r>
              <a:rPr lang="es-ES" sz="2400" dirty="0" err="1">
                <a:latin typeface="Times New Roman" panose="02020603050405020304" pitchFamily="18" charset="0"/>
                <a:cs typeface="Times New Roman" panose="02020603050405020304" pitchFamily="18" charset="0"/>
              </a:rPr>
              <a:t>meds</a:t>
            </a:r>
            <a:r>
              <a:rPr lang="es-ES" sz="2400" dirty="0">
                <a:latin typeface="Times New Roman" panose="02020603050405020304" pitchFamily="18" charset="0"/>
                <a:cs typeface="Times New Roman" panose="02020603050405020304" pitchFamily="18" charset="0"/>
              </a:rPr>
              <a:t>. de protección. Salud solo si tiene que realizar un tratamiento específico.</a:t>
            </a:r>
          </a:p>
        </p:txBody>
      </p:sp>
    </p:spTree>
    <p:extLst>
      <p:ext uri="{BB962C8B-B14F-4D97-AF65-F5344CB8AC3E}">
        <p14:creationId xmlns:p14="http://schemas.microsoft.com/office/powerpoint/2010/main" val="294411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a:bodyPr>
          <a:lstStyle/>
          <a:p>
            <a:pPr algn="ctr"/>
            <a:r>
              <a:rPr lang="es-AR" dirty="0">
                <a:latin typeface="Times New Roman" panose="02020603050405020304" pitchFamily="18" charset="0"/>
                <a:cs typeface="Times New Roman" panose="02020603050405020304" pitchFamily="18" charset="0"/>
              </a:rPr>
              <a:t>Excepciones: art. 16 de la Ley 18.895</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a:xfrm>
            <a:off x="1154954" y="2709746"/>
            <a:ext cx="10198846" cy="4014439"/>
          </a:xfrm>
        </p:spPr>
        <p:txBody>
          <a:bodyPr anchor="ctr">
            <a:normAutofit fontScale="85000" lnSpcReduction="20000"/>
          </a:bodyPr>
          <a:lstStyle/>
          <a:p>
            <a:r>
              <a:rPr lang="es-ES" sz="2800" dirty="0">
                <a:latin typeface="Times New Roman" panose="02020603050405020304" pitchFamily="18" charset="0"/>
                <a:cs typeface="Times New Roman" panose="02020603050405020304" pitchFamily="18" charset="0"/>
              </a:rPr>
              <a:t>A) si se comprobare que la persona de menos de 16 años de opone por motivos fundados a regresar y a juicio del Tribunal, su edad y madurez justificare tomar en cuenta su opinión (art. 8 de la ley 17.823 de 7 de setiembre de 2003 , Código de la Niñez y la Adolescencia)</a:t>
            </a:r>
          </a:p>
          <a:p>
            <a:r>
              <a:rPr lang="es-ES" sz="2800" dirty="0">
                <a:latin typeface="Times New Roman" panose="02020603050405020304" pitchFamily="18" charset="0"/>
                <a:cs typeface="Times New Roman" panose="02020603050405020304" pitchFamily="18" charset="0"/>
              </a:rPr>
              <a:t>B) Si dicha solicitud se presentó vencido el año del traslado o retención ilegal y se prueba que la persona de menos de 16 años se ha integrado a su nuevo centro de vida</a:t>
            </a:r>
          </a:p>
          <a:p>
            <a:r>
              <a:rPr lang="es-ES" sz="2800" dirty="0">
                <a:latin typeface="Times New Roman" panose="02020603050405020304" pitchFamily="18" charset="0"/>
                <a:cs typeface="Times New Roman" panose="02020603050405020304" pitchFamily="18" charset="0"/>
              </a:rPr>
              <a:t>C) Cuando sea manifiestamente violatoria de los principios fundamentales en materia de protección de los derechos humanos y libertades fundamentales.</a:t>
            </a:r>
          </a:p>
          <a:p>
            <a:r>
              <a:rPr lang="es-ES" sz="2800" b="1" dirty="0">
                <a:latin typeface="Times New Roman" panose="02020603050405020304" pitchFamily="18" charset="0"/>
                <a:cs typeface="Times New Roman" panose="02020603050405020304" pitchFamily="18" charset="0"/>
              </a:rPr>
              <a:t>El tribunal rechazará sin sustanciar toda excepción fuera de las enumeradas en los arts. 15 y 16 de la presente ley</a:t>
            </a:r>
            <a:endParaRPr lang="en-US" sz="2800" b="1" dirty="0">
              <a:latin typeface="Times New Roman" panose="02020603050405020304" pitchFamily="18" charset="0"/>
              <a:cs typeface="Times New Roman" panose="02020603050405020304" pitchFamily="18" charset="0"/>
            </a:endParaRPr>
          </a:p>
          <a:p>
            <a:pPr marL="0" indent="0">
              <a:buNone/>
            </a:pPr>
            <a:endParaRPr lang="es-A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2518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fontScale="90000"/>
          </a:bodyPr>
          <a:lstStyle/>
          <a:p>
            <a:pPr algn="ctr"/>
            <a:r>
              <a:rPr lang="es-AR" dirty="0">
                <a:latin typeface="Times New Roman" panose="02020603050405020304" pitchFamily="18" charset="0"/>
                <a:cs typeface="Times New Roman" panose="02020603050405020304" pitchFamily="18" charset="0"/>
              </a:rPr>
              <a:t>Excepciones: no oposición (art. 17 de la Ley 18.895)</a:t>
            </a:r>
            <a:br>
              <a:rPr lang="es-AR" dirty="0">
                <a:latin typeface="Times New Roman" panose="02020603050405020304" pitchFamily="18" charset="0"/>
                <a:cs typeface="Times New Roman" panose="02020603050405020304" pitchFamily="18" charset="0"/>
              </a:rPr>
            </a:br>
            <a:endParaRPr lang="es-AR" dirty="0">
              <a:latin typeface="Times New Roman" panose="02020603050405020304" pitchFamily="18"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a:xfrm>
            <a:off x="1154954" y="2509771"/>
            <a:ext cx="10402229" cy="3400309"/>
          </a:xfrm>
        </p:spPr>
        <p:txBody>
          <a:bodyPr anchor="ctr">
            <a:normAutofit fontScale="92500" lnSpcReduction="10000"/>
          </a:bodyPr>
          <a:lstStyle/>
          <a:p>
            <a:r>
              <a:rPr lang="es-ES" sz="2800" dirty="0">
                <a:latin typeface="Times New Roman" panose="02020603050405020304" pitchFamily="18" charset="0"/>
                <a:cs typeface="Times New Roman" panose="02020603050405020304" pitchFamily="18" charset="0"/>
              </a:rPr>
              <a:t>Si no fueren opuestas excepciones quedará firme el mandamiento de restitución y se dispondrá hacer efectivo el mismo, comunicándolo a la Autoridad Central.</a:t>
            </a:r>
          </a:p>
          <a:p>
            <a:pPr marL="0" indent="0">
              <a:buNone/>
            </a:pPr>
            <a:r>
              <a:rPr lang="es-ES" sz="2800" dirty="0" err="1">
                <a:latin typeface="Times New Roman" panose="02020603050405020304" pitchFamily="18" charset="0"/>
                <a:cs typeface="Times New Roman" panose="02020603050405020304" pitchFamily="18" charset="0"/>
              </a:rPr>
              <a:t>Op</a:t>
            </a:r>
            <a:r>
              <a:rPr lang="es-ES" sz="2800" dirty="0">
                <a:latin typeface="Times New Roman" panose="02020603050405020304" pitchFamily="18" charset="0"/>
                <a:cs typeface="Times New Roman" panose="02020603050405020304" pitchFamily="18" charset="0"/>
              </a:rPr>
              <a:t>. TAF 3º, </a:t>
            </a:r>
            <a:r>
              <a:rPr lang="es-ES" sz="2800" dirty="0" err="1">
                <a:latin typeface="Times New Roman" panose="02020603050405020304" pitchFamily="18" charset="0"/>
                <a:cs typeface="Times New Roman" panose="02020603050405020304" pitchFamily="18" charset="0"/>
              </a:rPr>
              <a:t>Sent</a:t>
            </a:r>
            <a:r>
              <a:rPr lang="es-ES" sz="2800" dirty="0">
                <a:latin typeface="Times New Roman" panose="02020603050405020304" pitchFamily="18" charset="0"/>
                <a:cs typeface="Times New Roman" panose="02020603050405020304" pitchFamily="18" charset="0"/>
              </a:rPr>
              <a:t>. 188/2025, de 10 de diciembre de 2025.</a:t>
            </a:r>
          </a:p>
          <a:p>
            <a:r>
              <a:rPr lang="es-ES" sz="2800" dirty="0">
                <a:latin typeface="Times New Roman" panose="02020603050405020304" pitchFamily="18" charset="0"/>
                <a:cs typeface="Times New Roman" panose="02020603050405020304" pitchFamily="18" charset="0"/>
              </a:rPr>
              <a:t>Se hará saber al Estado requirente, en su caso que si dentro </a:t>
            </a:r>
            <a:r>
              <a:rPr lang="es-ES" sz="2800" b="1" dirty="0">
                <a:latin typeface="Times New Roman" panose="02020603050405020304" pitchFamily="18" charset="0"/>
                <a:cs typeface="Times New Roman" panose="02020603050405020304" pitchFamily="18" charset="0"/>
              </a:rPr>
              <a:t>de los 30 días calendarios desde que fuere comunicada la sentencia no adopta las medidas necesarias a efectos del traslado de la persona, quedará sin efecto la restitución y las providencias ordenadas.</a:t>
            </a:r>
            <a:endParaRPr lang="en-US" sz="2800" dirty="0">
              <a:latin typeface="Times New Roman" panose="02020603050405020304" pitchFamily="18" charset="0"/>
              <a:cs typeface="Times New Roman" panose="02020603050405020304" pitchFamily="18" charset="0"/>
            </a:endParaRPr>
          </a:p>
          <a:p>
            <a:pPr marL="3657600" lvl="8" indent="0" algn="ctr">
              <a:buNone/>
            </a:pPr>
            <a:endParaRPr lang="es-A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4368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fontScale="90000"/>
          </a:bodyPr>
          <a:lstStyle/>
          <a:p>
            <a:pPr algn="ctr"/>
            <a:r>
              <a:rPr lang="es-AR" dirty="0">
                <a:latin typeface="Times New Roman" panose="02020603050405020304" pitchFamily="18" charset="0"/>
                <a:cs typeface="Times New Roman" panose="02020603050405020304" pitchFamily="18" charset="0"/>
              </a:rPr>
              <a:t>Excepciones: su oposición y audiencia </a:t>
            </a:r>
            <a:r>
              <a:rPr lang="es-ES" dirty="0">
                <a:latin typeface="Times New Roman" panose="02020603050405020304" pitchFamily="18" charset="0"/>
                <a:cs typeface="Times New Roman" panose="02020603050405020304" pitchFamily="18" charset="0"/>
              </a:rPr>
              <a:t>(arts. 18 y 19 de la Ley 18.895).</a:t>
            </a:r>
            <a:endParaRPr lang="es-AR" dirty="0">
              <a:latin typeface="Times New Roman" panose="02020603050405020304" pitchFamily="18"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a:xfrm>
            <a:off x="1059366" y="2196790"/>
            <a:ext cx="10573215" cy="3923590"/>
          </a:xfrm>
        </p:spPr>
        <p:txBody>
          <a:bodyPr anchor="ctr">
            <a:normAutofit fontScale="70000" lnSpcReduction="20000"/>
          </a:bodyPr>
          <a:lstStyle/>
          <a:p>
            <a:r>
              <a:rPr lang="es-ES" sz="2800" dirty="0">
                <a:latin typeface="Times New Roman" panose="02020603050405020304" pitchFamily="18" charset="0"/>
                <a:cs typeface="Times New Roman" panose="02020603050405020304" pitchFamily="18" charset="0"/>
              </a:rPr>
              <a:t>Opuestas las excepciones, se sustanciarán con un </a:t>
            </a:r>
            <a:r>
              <a:rPr lang="es-ES" sz="2800" b="1" dirty="0">
                <a:latin typeface="Times New Roman" panose="02020603050405020304" pitchFamily="18" charset="0"/>
                <a:cs typeface="Times New Roman" panose="02020603050405020304" pitchFamily="18" charset="0"/>
              </a:rPr>
              <a:t>traslado al requirente por el término de 6 días.</a:t>
            </a:r>
          </a:p>
          <a:p>
            <a:r>
              <a:rPr lang="es-ES" sz="2800" b="1" dirty="0">
                <a:latin typeface="Times New Roman" panose="02020603050405020304" pitchFamily="18" charset="0"/>
                <a:cs typeface="Times New Roman" panose="02020603050405020304" pitchFamily="18" charset="0"/>
              </a:rPr>
              <a:t>Audiencia: </a:t>
            </a:r>
            <a:r>
              <a:rPr lang="es-ES" sz="2800" dirty="0">
                <a:latin typeface="Times New Roman" panose="02020603050405020304" pitchFamily="18" charset="0"/>
                <a:cs typeface="Times New Roman" panose="02020603050405020304" pitchFamily="18" charset="0"/>
              </a:rPr>
              <a:t>Contestadas las excepciones o vencido su término, se convocará a audiencia que se celebrará dentro de </a:t>
            </a:r>
            <a:r>
              <a:rPr lang="es-ES" sz="2800" b="1" dirty="0">
                <a:latin typeface="Times New Roman" panose="02020603050405020304" pitchFamily="18" charset="0"/>
                <a:cs typeface="Times New Roman" panose="02020603050405020304" pitchFamily="18" charset="0"/>
              </a:rPr>
              <a:t>3 días de haber sido puesto los autos al despacho.</a:t>
            </a:r>
          </a:p>
          <a:p>
            <a:r>
              <a:rPr lang="es-ES" sz="2800" dirty="0">
                <a:latin typeface="Times New Roman" panose="02020603050405020304" pitchFamily="18" charset="0"/>
                <a:cs typeface="Times New Roman" panose="02020603050405020304" pitchFamily="18" charset="0"/>
              </a:rPr>
              <a:t>En dicha providencia el tribunal se expedirá sobre los medios probatorios ofrecidos, rechazando in </a:t>
            </a:r>
            <a:r>
              <a:rPr lang="es-ES" sz="2800" dirty="0" err="1">
                <a:latin typeface="Times New Roman" panose="02020603050405020304" pitchFamily="18" charset="0"/>
                <a:cs typeface="Times New Roman" panose="02020603050405020304" pitchFamily="18" charset="0"/>
              </a:rPr>
              <a:t>limine</a:t>
            </a:r>
            <a:r>
              <a:rPr lang="es-ES" sz="2800" dirty="0">
                <a:latin typeface="Times New Roman" panose="02020603050405020304" pitchFamily="18" charset="0"/>
                <a:cs typeface="Times New Roman" panose="02020603050405020304" pitchFamily="18" charset="0"/>
              </a:rPr>
              <a:t> toda aquella inadmisible, inconducente o manifiestamente impertinente</a:t>
            </a:r>
          </a:p>
          <a:p>
            <a:r>
              <a:rPr lang="es-ES" sz="2800" b="1" dirty="0">
                <a:latin typeface="Times New Roman" panose="02020603050405020304" pitchFamily="18" charset="0"/>
                <a:cs typeface="Times New Roman" panose="02020603050405020304" pitchFamily="18" charset="0"/>
              </a:rPr>
              <a:t>La resolución que admita o deniegue el despacho de diligencias probatoria será apelable con efecto diferido.</a:t>
            </a:r>
          </a:p>
          <a:p>
            <a:r>
              <a:rPr lang="es-ES" sz="2800" b="1" dirty="0">
                <a:latin typeface="Times New Roman" panose="02020603050405020304" pitchFamily="18" charset="0"/>
                <a:cs typeface="Times New Roman" panose="02020603050405020304" pitchFamily="18" charset="0"/>
              </a:rPr>
              <a:t>El número de testigos se limitará a 3.</a:t>
            </a:r>
          </a:p>
          <a:p>
            <a:r>
              <a:rPr lang="es-ES" sz="2800" dirty="0">
                <a:latin typeface="Times New Roman" panose="02020603050405020304" pitchFamily="18" charset="0"/>
                <a:cs typeface="Times New Roman" panose="02020603050405020304" pitchFamily="18" charset="0"/>
              </a:rPr>
              <a:t>En la audiencia se oirá a las partes y al NNA, se diligenciará la prueba que corresponda, puede prorrogarse la audiencia hasta por 72 horas a estos últimos efectos.</a:t>
            </a:r>
          </a:p>
          <a:p>
            <a:r>
              <a:rPr lang="es-ES" sz="2800" b="1" dirty="0">
                <a:latin typeface="Times New Roman" panose="02020603050405020304" pitchFamily="18" charset="0"/>
                <a:cs typeface="Times New Roman" panose="02020603050405020304" pitchFamily="18" charset="0"/>
              </a:rPr>
              <a:t>Para el dictado de la sentencia el tribunal puede prorrogar la audiencia hasta 24 horas.</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3365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a:bodyPr>
          <a:lstStyle/>
          <a:p>
            <a:pPr algn="ctr"/>
            <a:r>
              <a:rPr lang="es-AR" dirty="0">
                <a:latin typeface="Times New Roman" panose="02020603050405020304" pitchFamily="18" charset="0"/>
                <a:cs typeface="Times New Roman" panose="02020603050405020304" pitchFamily="18" charset="0"/>
              </a:rPr>
              <a:t>Contenido de la sentencia</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a:xfrm>
            <a:off x="832513" y="2169994"/>
            <a:ext cx="10800068" cy="4517410"/>
          </a:xfrm>
        </p:spPr>
        <p:txBody>
          <a:bodyPr anchor="ctr">
            <a:normAutofit/>
          </a:bodyPr>
          <a:lstStyle/>
          <a:p>
            <a:pPr marL="0" indent="0" algn="ctr">
              <a:buNone/>
            </a:pPr>
            <a:r>
              <a:rPr lang="es-ES" sz="2800" dirty="0">
                <a:latin typeface="Times New Roman" panose="02020603050405020304" pitchFamily="18" charset="0"/>
                <a:cs typeface="Times New Roman" panose="02020603050405020304" pitchFamily="18" charset="0"/>
              </a:rPr>
              <a:t>Art. 21 de la Ley 18.895. Se ordenará la restitución en todo caso cuando se tratare de una persona de menos de 16 años, que haya sido trasladada o retenida ilícitamente en violación de un derecho de guarda o custodia efectivamente ejercido al momento del hecho en el país de su residencia habitual.</a:t>
            </a:r>
            <a:endParaRPr lang="es-AR"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7122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07A02-348F-814F-BDEA-BBACACBB0D39}"/>
              </a:ext>
            </a:extLst>
          </p:cNvPr>
          <p:cNvSpPr>
            <a:spLocks noGrp="1"/>
          </p:cNvSpPr>
          <p:nvPr>
            <p:ph type="title"/>
          </p:nvPr>
        </p:nvSpPr>
        <p:spPr/>
        <p:txBody>
          <a:bodyPr>
            <a:normAutofit/>
          </a:bodyPr>
          <a:lstStyle/>
          <a:p>
            <a:pPr algn="ctr"/>
            <a:r>
              <a:rPr lang="es-AR" dirty="0">
                <a:latin typeface="Times New Roman" panose="02020603050405020304" pitchFamily="18" charset="0"/>
                <a:cs typeface="Times New Roman" panose="02020603050405020304" pitchFamily="18" charset="0"/>
              </a:rPr>
              <a:t>Medios impugnativos</a:t>
            </a:r>
          </a:p>
        </p:txBody>
      </p:sp>
      <p:sp>
        <p:nvSpPr>
          <p:cNvPr id="3" name="Marcador de contenido 2">
            <a:extLst>
              <a:ext uri="{FF2B5EF4-FFF2-40B4-BE49-F238E27FC236}">
                <a16:creationId xmlns:a16="http://schemas.microsoft.com/office/drawing/2014/main" id="{550D4D4D-3AA0-C342-9E2C-9AAC871F5BFF}"/>
              </a:ext>
            </a:extLst>
          </p:cNvPr>
          <p:cNvSpPr>
            <a:spLocks noGrp="1"/>
          </p:cNvSpPr>
          <p:nvPr>
            <p:ph idx="1"/>
          </p:nvPr>
        </p:nvSpPr>
        <p:spPr>
          <a:xfrm>
            <a:off x="1304693" y="2397512"/>
            <a:ext cx="10327888" cy="4009476"/>
          </a:xfrm>
        </p:spPr>
        <p:txBody>
          <a:bodyPr anchor="ctr">
            <a:normAutofit fontScale="85000" lnSpcReduction="10000"/>
          </a:bodyPr>
          <a:lstStyle/>
          <a:p>
            <a:pPr marL="0" indent="0">
              <a:buNone/>
            </a:pPr>
            <a:r>
              <a:rPr lang="es-ES" sz="2800" dirty="0">
                <a:latin typeface="Times New Roman" panose="02020603050405020304" pitchFamily="18" charset="0"/>
                <a:cs typeface="Times New Roman" panose="02020603050405020304" pitchFamily="18" charset="0"/>
              </a:rPr>
              <a:t>Apelación (art. 24 de la Ley 18.895):</a:t>
            </a:r>
          </a:p>
          <a:p>
            <a:r>
              <a:rPr lang="es-ES" sz="2800" dirty="0">
                <a:latin typeface="Times New Roman" panose="02020603050405020304" pitchFamily="18" charset="0"/>
                <a:cs typeface="Times New Roman" panose="02020603050405020304" pitchFamily="18" charset="0"/>
              </a:rPr>
              <a:t>Rechazo liminar: art. 13 de la Ley 18.895.</a:t>
            </a:r>
          </a:p>
          <a:p>
            <a:r>
              <a:rPr lang="es-ES" sz="2800" dirty="0">
                <a:latin typeface="Times New Roman" panose="02020603050405020304" pitchFamily="18" charset="0"/>
                <a:cs typeface="Times New Roman" panose="02020603050405020304" pitchFamily="18" charset="0"/>
              </a:rPr>
              <a:t>Sentencia (art. 20 de la Ley 18.895):</a:t>
            </a:r>
          </a:p>
          <a:p>
            <a:pPr marL="0" indent="0">
              <a:buNone/>
            </a:pPr>
            <a:r>
              <a:rPr lang="es-ES" sz="2800" dirty="0">
                <a:latin typeface="Times New Roman" panose="02020603050405020304" pitchFamily="18" charset="0"/>
                <a:cs typeface="Times New Roman" panose="02020603050405020304" pitchFamily="18" charset="0"/>
              </a:rPr>
              <a:t>Plazo para la interposición del recurso 3 días.</a:t>
            </a:r>
          </a:p>
          <a:p>
            <a:pPr marL="0" indent="0">
              <a:buNone/>
            </a:pPr>
            <a:r>
              <a:rPr lang="es-ES" sz="2800" dirty="0">
                <a:latin typeface="Times New Roman" panose="02020603050405020304" pitchFamily="18" charset="0"/>
                <a:cs typeface="Times New Roman" panose="02020603050405020304" pitchFamily="18" charset="0"/>
              </a:rPr>
              <a:t>Sustanciación del recurso por 3 días al contrario y al defensor de oficio del NNA.</a:t>
            </a:r>
          </a:p>
          <a:p>
            <a:pPr marL="0" indent="0">
              <a:buNone/>
            </a:pPr>
            <a:r>
              <a:rPr lang="es-ES" sz="2800" dirty="0">
                <a:latin typeface="Times New Roman" panose="02020603050405020304" pitchFamily="18" charset="0"/>
                <a:cs typeface="Times New Roman" panose="02020603050405020304" pitchFamily="18" charset="0"/>
              </a:rPr>
              <a:t>Efecto suspensivo</a:t>
            </a:r>
          </a:p>
          <a:p>
            <a:pPr marL="0" indent="0">
              <a:buNone/>
            </a:pPr>
            <a:r>
              <a:rPr lang="es-ES" sz="2800" dirty="0">
                <a:latin typeface="Times New Roman" panose="02020603050405020304" pitchFamily="18" charset="0"/>
                <a:cs typeface="Times New Roman" panose="02020603050405020304" pitchFamily="18" charset="0"/>
              </a:rPr>
              <a:t>El tribunal debe expedirse dentro del 4 día por decisión anticipada o en audiencia.</a:t>
            </a:r>
          </a:p>
          <a:p>
            <a:pPr marL="0" indent="0">
              <a:buNone/>
            </a:pPr>
            <a:r>
              <a:rPr lang="es-ES" sz="2800" dirty="0">
                <a:latin typeface="Times New Roman" panose="02020603050405020304" pitchFamily="18" charset="0"/>
                <a:cs typeface="Times New Roman" panose="02020603050405020304" pitchFamily="18" charset="0"/>
              </a:rPr>
              <a:t>Contra la Sentencia de Segunda Instancia no se admitirá otro recurso.</a:t>
            </a:r>
          </a:p>
        </p:txBody>
      </p:sp>
    </p:spTree>
    <p:extLst>
      <p:ext uri="{BB962C8B-B14F-4D97-AF65-F5344CB8AC3E}">
        <p14:creationId xmlns:p14="http://schemas.microsoft.com/office/powerpoint/2010/main" val="1880238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AED914-E418-54D8-700D-3AF1A443518C}"/>
              </a:ext>
            </a:extLst>
          </p:cNvPr>
          <p:cNvSpPr>
            <a:spLocks noGrp="1"/>
          </p:cNvSpPr>
          <p:nvPr>
            <p:ph type="title"/>
          </p:nvPr>
        </p:nvSpPr>
        <p:spPr/>
        <p:txBody>
          <a:bodyPr/>
          <a:lstStyle/>
          <a:p>
            <a:pPr algn="ctr"/>
            <a:r>
              <a:rPr lang="es-UY" dirty="0"/>
              <a:t>Visitas internacionales</a:t>
            </a:r>
          </a:p>
        </p:txBody>
      </p:sp>
      <p:sp>
        <p:nvSpPr>
          <p:cNvPr id="3" name="Marcador de contenido 2">
            <a:extLst>
              <a:ext uri="{FF2B5EF4-FFF2-40B4-BE49-F238E27FC236}">
                <a16:creationId xmlns:a16="http://schemas.microsoft.com/office/drawing/2014/main" id="{3172A675-B690-A706-416A-30D20F8E1AA0}"/>
              </a:ext>
            </a:extLst>
          </p:cNvPr>
          <p:cNvSpPr>
            <a:spLocks noGrp="1"/>
          </p:cNvSpPr>
          <p:nvPr>
            <p:ph idx="1"/>
          </p:nvPr>
        </p:nvSpPr>
        <p:spPr/>
        <p:txBody>
          <a:bodyPr/>
          <a:lstStyle/>
          <a:p>
            <a:r>
              <a:rPr lang="es-UY" dirty="0"/>
              <a:t>Comprende el derecho de llevar al NNA a otro país diferente al de su residencia habitual.</a:t>
            </a:r>
          </a:p>
          <a:p>
            <a:r>
              <a:rPr lang="es-UY" dirty="0"/>
              <a:t>No es requisito necesario la existencia de un previo traslado o retención ilícitos.</a:t>
            </a:r>
          </a:p>
          <a:p>
            <a:r>
              <a:rPr lang="es-UY" dirty="0"/>
              <a:t>No es requisito necesario un  régimen de visitas establecido con anterioridad.</a:t>
            </a:r>
          </a:p>
        </p:txBody>
      </p:sp>
    </p:spTree>
    <p:extLst>
      <p:ext uri="{BB962C8B-B14F-4D97-AF65-F5344CB8AC3E}">
        <p14:creationId xmlns:p14="http://schemas.microsoft.com/office/powerpoint/2010/main" val="3559580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6E8093-0D59-09D9-DB5D-39D9CAE946E2}"/>
              </a:ext>
            </a:extLst>
          </p:cNvPr>
          <p:cNvSpPr>
            <a:spLocks noGrp="1"/>
          </p:cNvSpPr>
          <p:nvPr>
            <p:ph type="title"/>
          </p:nvPr>
        </p:nvSpPr>
        <p:spPr/>
        <p:txBody>
          <a:bodyPr/>
          <a:lstStyle/>
          <a:p>
            <a:pPr algn="ctr"/>
            <a:r>
              <a:rPr lang="es-UY" dirty="0"/>
              <a:t>Procedimiento</a:t>
            </a:r>
          </a:p>
        </p:txBody>
      </p:sp>
      <p:sp>
        <p:nvSpPr>
          <p:cNvPr id="3" name="Marcador de contenido 2">
            <a:extLst>
              <a:ext uri="{FF2B5EF4-FFF2-40B4-BE49-F238E27FC236}">
                <a16:creationId xmlns:a16="http://schemas.microsoft.com/office/drawing/2014/main" id="{BA009DA8-82D4-2585-2E55-4015658C5272}"/>
              </a:ext>
            </a:extLst>
          </p:cNvPr>
          <p:cNvSpPr>
            <a:spLocks noGrp="1"/>
          </p:cNvSpPr>
          <p:nvPr>
            <p:ph idx="1"/>
          </p:nvPr>
        </p:nvSpPr>
        <p:spPr/>
        <p:txBody>
          <a:bodyPr/>
          <a:lstStyle/>
          <a:p>
            <a:r>
              <a:rPr lang="es-UY" dirty="0"/>
              <a:t>Traslado de la solicitud o demanda por el lapso de 6 días.</a:t>
            </a:r>
          </a:p>
          <a:p>
            <a:r>
              <a:rPr lang="es-UY" dirty="0"/>
              <a:t>Convocatoria a audiencia en 3 días.</a:t>
            </a:r>
          </a:p>
          <a:p>
            <a:r>
              <a:rPr lang="es-UY" dirty="0"/>
              <a:t>Aplicables arts. 17 a 20 y 24 de la Ley.</a:t>
            </a:r>
          </a:p>
        </p:txBody>
      </p:sp>
    </p:spTree>
    <p:extLst>
      <p:ext uri="{BB962C8B-B14F-4D97-AF65-F5344CB8AC3E}">
        <p14:creationId xmlns:p14="http://schemas.microsoft.com/office/powerpoint/2010/main" val="270487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Sala de reuniones 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Sala de reuniones 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la de reuniones 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{2BEC3AAB-1118-1B4D-86D7-388D3901961B}tf10001076</Template>
  <TotalTime>6155</TotalTime>
  <Words>2479</Words>
  <Application>Microsoft Macintosh PowerPoint</Application>
  <PresentationFormat>Panorámica</PresentationFormat>
  <Paragraphs>146</Paragraphs>
  <Slides>28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28</vt:i4>
      </vt:variant>
    </vt:vector>
  </HeadingPairs>
  <TitlesOfParts>
    <vt:vector size="34" baseType="lpstr">
      <vt:lpstr>Arial</vt:lpstr>
      <vt:lpstr>Calibri</vt:lpstr>
      <vt:lpstr>Century Gothic</vt:lpstr>
      <vt:lpstr>Times New Roman</vt:lpstr>
      <vt:lpstr>Wingdings 3</vt:lpstr>
      <vt:lpstr>Sala de reuniones Ion</vt:lpstr>
      <vt:lpstr>Restitución internacional de personas menores de 16 años trasladadas o retenidas ilícitamente.</vt:lpstr>
      <vt:lpstr>Celeridad</vt:lpstr>
      <vt:lpstr>Normativa aplicable</vt:lpstr>
      <vt:lpstr>Jerarquía de las normas citadas</vt:lpstr>
      <vt:lpstr>Juzgados competentes</vt:lpstr>
      <vt:lpstr>Papel de Autoridad Central</vt:lpstr>
      <vt:lpstr>Objeto de la norma</vt:lpstr>
      <vt:lpstr>Traslado o retención ilícitos</vt:lpstr>
      <vt:lpstr>Guarda</vt:lpstr>
      <vt:lpstr>Partes del proceso</vt:lpstr>
      <vt:lpstr>Norma especial</vt:lpstr>
      <vt:lpstr>Procedimiento</vt:lpstr>
      <vt:lpstr>Procedimiento</vt:lpstr>
      <vt:lpstr>Procedimiento: contenido solicitud Conv. Interamericana (art. 9)</vt:lpstr>
      <vt:lpstr>Procedimiento: contenido solicitud Conv. de la Haya (art. 8). </vt:lpstr>
      <vt:lpstr>Procedimiento: providencia inicial (art. 14 de la Ley 18.895, 24 hs. para su despacho).</vt:lpstr>
      <vt:lpstr>Excepciones: art. 11 de la Conv. Interamericana</vt:lpstr>
      <vt:lpstr>Excepciones: art. 13 Conv. de la Haya</vt:lpstr>
      <vt:lpstr>Excepciones: art. 15 de la Ley 18.895</vt:lpstr>
      <vt:lpstr>Excepción de grave riesgo</vt:lpstr>
      <vt:lpstr>Excepción de grave riesgo: alegaciones más frecuentes</vt:lpstr>
      <vt:lpstr>Excepciones: art. 16 de la Ley 18.895</vt:lpstr>
      <vt:lpstr>Excepciones: no oposición (art. 17 de la Ley 18.895) </vt:lpstr>
      <vt:lpstr>Excepciones: su oposición y audiencia (arts. 18 y 19 de la Ley 18.895).</vt:lpstr>
      <vt:lpstr>Contenido de la sentencia</vt:lpstr>
      <vt:lpstr>Medios impugnativos</vt:lpstr>
      <vt:lpstr>Visitas internacionales</vt:lpstr>
      <vt:lpstr>Procedimiento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Manifestaciones de violencia basada en género</dc:title>
  <dc:creator>Rossana Pose</dc:creator>
  <cp:lastModifiedBy>Rossana Pose</cp:lastModifiedBy>
  <cp:revision>223</cp:revision>
  <dcterms:created xsi:type="dcterms:W3CDTF">2018-04-19T22:07:09Z</dcterms:created>
  <dcterms:modified xsi:type="dcterms:W3CDTF">2026-10-05T00:14:57Z</dcterms:modified>
</cp:coreProperties>
</file>